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6" r:id="rId3"/>
    <p:sldId id="257" r:id="rId4"/>
    <p:sldId id="258" r:id="rId5"/>
    <p:sldId id="262" r:id="rId6"/>
    <p:sldId id="260" r:id="rId7"/>
    <p:sldId id="261"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3750" y="9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1FD567-26FE-4DCE-97FA-1FFD785B4330}"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343847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FD567-26FE-4DCE-97FA-1FFD785B4330}"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99974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FD567-26FE-4DCE-97FA-1FFD785B4330}"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330000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FD567-26FE-4DCE-97FA-1FFD785B4330}"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60859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FD567-26FE-4DCE-97FA-1FFD785B4330}"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225572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1FD567-26FE-4DCE-97FA-1FFD785B4330}"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214518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1FD567-26FE-4DCE-97FA-1FFD785B4330}"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384380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1FD567-26FE-4DCE-97FA-1FFD785B4330}"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657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FD567-26FE-4DCE-97FA-1FFD785B4330}"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394305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1FD567-26FE-4DCE-97FA-1FFD785B4330}"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45775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1FD567-26FE-4DCE-97FA-1FFD785B4330}"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5FB31-E3F4-4971-978B-A3FCEA0DE23D}" type="slidenum">
              <a:rPr lang="en-GB" smtClean="0"/>
              <a:t>‹#›</a:t>
            </a:fld>
            <a:endParaRPr lang="en-GB"/>
          </a:p>
        </p:txBody>
      </p:sp>
    </p:spTree>
    <p:extLst>
      <p:ext uri="{BB962C8B-B14F-4D97-AF65-F5344CB8AC3E}">
        <p14:creationId xmlns:p14="http://schemas.microsoft.com/office/powerpoint/2010/main" val="99210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61FD567-26FE-4DCE-97FA-1FFD785B4330}" type="datetimeFigureOut">
              <a:rPr lang="en-GB" smtClean="0"/>
              <a:t>31/10/2022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05FB31-E3F4-4971-978B-A3FCEA0DE23D}" type="slidenum">
              <a:rPr lang="en-GB" smtClean="0"/>
              <a:t>‹#›</a:t>
            </a:fld>
            <a:endParaRPr lang="en-GB"/>
          </a:p>
        </p:txBody>
      </p:sp>
    </p:spTree>
    <p:extLst>
      <p:ext uri="{BB962C8B-B14F-4D97-AF65-F5344CB8AC3E}">
        <p14:creationId xmlns:p14="http://schemas.microsoft.com/office/powerpoint/2010/main" val="2713784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D18D9-394F-41AB-B541-72DA35818C0D}"/>
              </a:ext>
            </a:extLst>
          </p:cNvPr>
          <p:cNvPicPr>
            <a:picLocks noChangeAspect="1"/>
          </p:cNvPicPr>
          <p:nvPr/>
        </p:nvPicPr>
        <p:blipFill>
          <a:blip r:embed="rId2"/>
          <a:stretch>
            <a:fillRect/>
          </a:stretch>
        </p:blipFill>
        <p:spPr>
          <a:xfrm>
            <a:off x="0" y="2995253"/>
            <a:ext cx="6858000" cy="3915494"/>
          </a:xfrm>
          <a:prstGeom prst="rect">
            <a:avLst/>
          </a:prstGeom>
        </p:spPr>
      </p:pic>
      <p:sp>
        <p:nvSpPr>
          <p:cNvPr id="3" name="TextBox 2">
            <a:extLst>
              <a:ext uri="{FF2B5EF4-FFF2-40B4-BE49-F238E27FC236}">
                <a16:creationId xmlns:a16="http://schemas.microsoft.com/office/drawing/2014/main" id="{6B7FAF44-1EA1-47EC-BD91-ACDC884B8FB8}"/>
              </a:ext>
            </a:extLst>
          </p:cNvPr>
          <p:cNvSpPr txBox="1"/>
          <p:nvPr/>
        </p:nvSpPr>
        <p:spPr>
          <a:xfrm>
            <a:off x="0" y="0"/>
            <a:ext cx="1091324" cy="369332"/>
          </a:xfrm>
          <a:prstGeom prst="rect">
            <a:avLst/>
          </a:prstGeom>
          <a:noFill/>
        </p:spPr>
        <p:txBody>
          <a:bodyPr wrap="none" rtlCol="0">
            <a:spAutoFit/>
          </a:bodyPr>
          <a:lstStyle/>
          <a:p>
            <a:r>
              <a:rPr lang="en-US" dirty="0"/>
              <a:t>1) Motive</a:t>
            </a:r>
            <a:endParaRPr lang="en-GB" dirty="0"/>
          </a:p>
        </p:txBody>
      </p:sp>
    </p:spTree>
    <p:extLst>
      <p:ext uri="{BB962C8B-B14F-4D97-AF65-F5344CB8AC3E}">
        <p14:creationId xmlns:p14="http://schemas.microsoft.com/office/powerpoint/2010/main" val="269989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62EC3FA4-C0A2-46CD-96F8-FEE636F23CCB}"/>
              </a:ext>
            </a:extLst>
          </p:cNvPr>
          <p:cNvGraphicFramePr>
            <a:graphicFrameLocks noGrp="1"/>
          </p:cNvGraphicFramePr>
          <p:nvPr>
            <p:extLst>
              <p:ext uri="{D42A27DB-BD31-4B8C-83A1-F6EECF244321}">
                <p14:modId xmlns:p14="http://schemas.microsoft.com/office/powerpoint/2010/main" val="1511761874"/>
              </p:ext>
            </p:extLst>
          </p:nvPr>
        </p:nvGraphicFramePr>
        <p:xfrm>
          <a:off x="0" y="57150"/>
          <a:ext cx="6881566" cy="9829517"/>
        </p:xfrm>
        <a:graphic>
          <a:graphicData uri="http://schemas.openxmlformats.org/drawingml/2006/table">
            <a:tbl>
              <a:tblPr firstRow="1" bandRow="1">
                <a:tableStyleId>{5940675A-B579-460E-94D1-54222C63F5DA}</a:tableStyleId>
              </a:tblPr>
              <a:tblGrid>
                <a:gridCol w="318655">
                  <a:extLst>
                    <a:ext uri="{9D8B030D-6E8A-4147-A177-3AD203B41FA5}">
                      <a16:colId xmlns:a16="http://schemas.microsoft.com/office/drawing/2014/main" val="1529090467"/>
                    </a:ext>
                  </a:extLst>
                </a:gridCol>
                <a:gridCol w="504305">
                  <a:extLst>
                    <a:ext uri="{9D8B030D-6E8A-4147-A177-3AD203B41FA5}">
                      <a16:colId xmlns:a16="http://schemas.microsoft.com/office/drawing/2014/main" val="3430877740"/>
                    </a:ext>
                  </a:extLst>
                </a:gridCol>
                <a:gridCol w="667512">
                  <a:extLst>
                    <a:ext uri="{9D8B030D-6E8A-4147-A177-3AD203B41FA5}">
                      <a16:colId xmlns:a16="http://schemas.microsoft.com/office/drawing/2014/main" val="7878609"/>
                    </a:ext>
                  </a:extLst>
                </a:gridCol>
                <a:gridCol w="676656">
                  <a:extLst>
                    <a:ext uri="{9D8B030D-6E8A-4147-A177-3AD203B41FA5}">
                      <a16:colId xmlns:a16="http://schemas.microsoft.com/office/drawing/2014/main" val="3309836735"/>
                    </a:ext>
                  </a:extLst>
                </a:gridCol>
                <a:gridCol w="566928">
                  <a:extLst>
                    <a:ext uri="{9D8B030D-6E8A-4147-A177-3AD203B41FA5}">
                      <a16:colId xmlns:a16="http://schemas.microsoft.com/office/drawing/2014/main" val="2496295805"/>
                    </a:ext>
                  </a:extLst>
                </a:gridCol>
                <a:gridCol w="4147510">
                  <a:extLst>
                    <a:ext uri="{9D8B030D-6E8A-4147-A177-3AD203B41FA5}">
                      <a16:colId xmlns:a16="http://schemas.microsoft.com/office/drawing/2014/main" val="3187858152"/>
                    </a:ext>
                  </a:extLst>
                </a:gridCol>
              </a:tblGrid>
              <a:tr h="0">
                <a:tc>
                  <a:txBody>
                    <a:bodyPr/>
                    <a:lstStyle/>
                    <a:p>
                      <a:endParaRPr lang="en-GB" sz="900" b="1" dirty="0"/>
                    </a:p>
                  </a:txBody>
                  <a:tcPr/>
                </a:tc>
                <a:tc>
                  <a:txBody>
                    <a:bodyPr/>
                    <a:lstStyle/>
                    <a:p>
                      <a:r>
                        <a:rPr lang="en-US" sz="900" b="1"/>
                        <a:t>Time</a:t>
                      </a:r>
                      <a:endParaRPr lang="en-GB" sz="900" b="1"/>
                    </a:p>
                  </a:txBody>
                  <a:tcPr/>
                </a:tc>
                <a:tc>
                  <a:txBody>
                    <a:bodyPr/>
                    <a:lstStyle/>
                    <a:p>
                      <a:r>
                        <a:rPr lang="en-US" sz="900" b="1" dirty="0"/>
                        <a:t>To</a:t>
                      </a:r>
                      <a:endParaRPr lang="en-GB" sz="900" b="1" dirty="0"/>
                    </a:p>
                  </a:txBody>
                  <a:tcPr/>
                </a:tc>
                <a:tc>
                  <a:txBody>
                    <a:bodyPr/>
                    <a:lstStyle/>
                    <a:p>
                      <a:r>
                        <a:rPr lang="en-US" sz="900" b="1" dirty="0"/>
                        <a:t>Duration</a:t>
                      </a:r>
                      <a:endParaRPr lang="en-GB" sz="900" b="1" dirty="0"/>
                    </a:p>
                  </a:txBody>
                  <a:tcPr/>
                </a:tc>
                <a:tc>
                  <a:txBody>
                    <a:bodyPr/>
                    <a:lstStyle/>
                    <a:p>
                      <a:r>
                        <a:rPr lang="en-US" sz="900" b="1" dirty="0"/>
                        <a:t>Tower</a:t>
                      </a:r>
                      <a:endParaRPr lang="en-GB" sz="900" b="1" dirty="0"/>
                    </a:p>
                  </a:txBody>
                  <a:tcPr/>
                </a:tc>
                <a:tc>
                  <a:txBody>
                    <a:bodyPr/>
                    <a:lstStyle/>
                    <a:p>
                      <a:r>
                        <a:rPr lang="en-US" sz="900" b="1" dirty="0"/>
                        <a:t>Notes</a:t>
                      </a:r>
                      <a:endParaRPr lang="en-GB" sz="900" b="1" dirty="0"/>
                    </a:p>
                  </a:txBody>
                  <a:tcPr/>
                </a:tc>
                <a:extLst>
                  <a:ext uri="{0D108BD9-81ED-4DB2-BD59-A6C34878D82A}">
                    <a16:rowId xmlns:a16="http://schemas.microsoft.com/office/drawing/2014/main" val="40003875"/>
                  </a:ext>
                </a:extLst>
              </a:tr>
              <a:tr h="155448">
                <a:tc>
                  <a:txBody>
                    <a:bodyPr/>
                    <a:lstStyle/>
                    <a:p>
                      <a:r>
                        <a:rPr lang="en-US" sz="900"/>
                        <a:t>1</a:t>
                      </a:r>
                      <a:endParaRPr lang="en-GB" sz="900"/>
                    </a:p>
                  </a:txBody>
                  <a:tcPr/>
                </a:tc>
                <a:tc>
                  <a:txBody>
                    <a:bodyPr/>
                    <a:lstStyle/>
                    <a:p>
                      <a:r>
                        <a:rPr lang="en-US" sz="900" dirty="0"/>
                        <a:t>10:45</a:t>
                      </a:r>
                      <a:endParaRPr lang="en-GB" sz="900" dirty="0"/>
                    </a:p>
                  </a:txBody>
                  <a:tcPr/>
                </a:tc>
                <a:tc>
                  <a:txBody>
                    <a:bodyPr/>
                    <a:lstStyle/>
                    <a:p>
                      <a:r>
                        <a:rPr lang="en-US" sz="900" dirty="0"/>
                        <a:t>J</a:t>
                      </a:r>
                      <a:endParaRPr lang="en-GB" sz="900" dirty="0"/>
                    </a:p>
                  </a:txBody>
                  <a:tcPr/>
                </a:tc>
                <a:tc>
                  <a:txBody>
                    <a:bodyPr/>
                    <a:lstStyle/>
                    <a:p>
                      <a:r>
                        <a:rPr lang="en-US" sz="900" dirty="0"/>
                        <a:t>0:28</a:t>
                      </a:r>
                      <a:endParaRPr lang="en-GB" sz="900" dirty="0"/>
                    </a:p>
                  </a:txBody>
                  <a:tcPr/>
                </a:tc>
                <a:tc>
                  <a:txBody>
                    <a:bodyPr/>
                    <a:lstStyle/>
                    <a:p>
                      <a:r>
                        <a:rPr lang="en-US" sz="900" dirty="0"/>
                        <a:t>L651A</a:t>
                      </a:r>
                      <a:endParaRPr lang="en-GB" sz="900" dirty="0"/>
                    </a:p>
                  </a:txBody>
                  <a:tcPr/>
                </a:tc>
                <a:tc>
                  <a:txBody>
                    <a:bodyPr/>
                    <a:lstStyle/>
                    <a:p>
                      <a:endParaRPr lang="en-GB" sz="900" dirty="0"/>
                    </a:p>
                  </a:txBody>
                  <a:tcPr/>
                </a:tc>
                <a:extLst>
                  <a:ext uri="{0D108BD9-81ED-4DB2-BD59-A6C34878D82A}">
                    <a16:rowId xmlns:a16="http://schemas.microsoft.com/office/drawing/2014/main" val="1244253022"/>
                  </a:ext>
                </a:extLst>
              </a:tr>
              <a:tr h="1366919">
                <a:tc>
                  <a:txBody>
                    <a:bodyPr/>
                    <a:lstStyle/>
                    <a:p>
                      <a:r>
                        <a:rPr lang="en-US" sz="900"/>
                        <a:t>2</a:t>
                      </a:r>
                      <a:endParaRPr lang="en-GB" sz="900"/>
                    </a:p>
                  </a:txBody>
                  <a:tcPr/>
                </a:tc>
                <a:tc>
                  <a:txBody>
                    <a:bodyPr/>
                    <a:lstStyle/>
                    <a:p>
                      <a:r>
                        <a:rPr lang="en-US" sz="900"/>
                        <a:t>12:07</a:t>
                      </a:r>
                      <a:endParaRPr lang="en-GB" sz="900"/>
                    </a:p>
                  </a:txBody>
                  <a:tcPr/>
                </a:tc>
                <a:tc>
                  <a:txBody>
                    <a:bodyPr/>
                    <a:lstStyle/>
                    <a:p>
                      <a:r>
                        <a:rPr lang="en-US" sz="900" dirty="0"/>
                        <a:t>E Home</a:t>
                      </a:r>
                      <a:endParaRPr lang="en-GB" sz="900" dirty="0"/>
                    </a:p>
                  </a:txBody>
                  <a:tcPr/>
                </a:tc>
                <a:tc>
                  <a:txBody>
                    <a:bodyPr/>
                    <a:lstStyle/>
                    <a:p>
                      <a:r>
                        <a:rPr lang="en-US" sz="900"/>
                        <a:t>0:21</a:t>
                      </a:r>
                      <a:endParaRPr lang="en-GB" sz="900"/>
                    </a:p>
                  </a:txBody>
                  <a:tcPr/>
                </a:tc>
                <a:tc>
                  <a:txBody>
                    <a:bodyPr/>
                    <a:lstStyle/>
                    <a:p>
                      <a:r>
                        <a:rPr lang="en-US" sz="900"/>
                        <a:t>L688A</a:t>
                      </a:r>
                      <a:endParaRPr lang="en-GB" sz="900"/>
                    </a:p>
                  </a:txBody>
                  <a:tcPr/>
                </a:tc>
                <a:tc>
                  <a:txBody>
                    <a:bodyPr/>
                    <a:lstStyle/>
                    <a:p>
                      <a:r>
                        <a:rPr lang="en-US" sz="900" b="0" i="0" kern="1200" dirty="0">
                          <a:solidFill>
                            <a:schemeClr val="tx1"/>
                          </a:solidFill>
                          <a:effectLst/>
                          <a:latin typeface="+mn-lt"/>
                          <a:ea typeface="+mn-ea"/>
                          <a:cs typeface="+mn-cs"/>
                        </a:rPr>
                        <a:t>E = J’s friend; she testified that J came to her house the day of the murder around 13:00. This call is likely a good example of the tower data not guaranteeing that a call was made/received from the area typically covered by the tower/antenna it ends up being routed through. There is no reason for the 12:07 p.m. call to have been made in the L688A territory — it doesn’t fit any narratives, and no other calls are ever routed through L668. The most likely explanation is that the call was made within the territory typically covered by the tower directly to the west of L668, which is L651 – the school tower.</a:t>
                      </a:r>
                      <a:endParaRPr lang="en-GB" sz="900" dirty="0"/>
                    </a:p>
                  </a:txBody>
                  <a:tcPr/>
                </a:tc>
                <a:extLst>
                  <a:ext uri="{0D108BD9-81ED-4DB2-BD59-A6C34878D82A}">
                    <a16:rowId xmlns:a16="http://schemas.microsoft.com/office/drawing/2014/main" val="4027550969"/>
                  </a:ext>
                </a:extLst>
              </a:tr>
              <a:tr h="0">
                <a:tc>
                  <a:txBody>
                    <a:bodyPr/>
                    <a:lstStyle/>
                    <a:p>
                      <a:r>
                        <a:rPr lang="en-US" sz="900"/>
                        <a:t>3</a:t>
                      </a:r>
                      <a:endParaRPr lang="en-GB" sz="900"/>
                    </a:p>
                  </a:txBody>
                  <a:tcPr/>
                </a:tc>
                <a:tc>
                  <a:txBody>
                    <a:bodyPr/>
                    <a:lstStyle/>
                    <a:p>
                      <a:r>
                        <a:rPr lang="en-US" sz="900"/>
                        <a:t>12:41</a:t>
                      </a:r>
                      <a:endParaRPr lang="en-GB" sz="900"/>
                    </a:p>
                  </a:txBody>
                  <a:tcPr/>
                </a:tc>
                <a:tc>
                  <a:txBody>
                    <a:bodyPr/>
                    <a:lstStyle/>
                    <a:p>
                      <a:r>
                        <a:rPr lang="en-US" sz="900" dirty="0"/>
                        <a:t>E Home</a:t>
                      </a:r>
                      <a:endParaRPr lang="en-GB" sz="900" dirty="0"/>
                    </a:p>
                  </a:txBody>
                  <a:tcPr/>
                </a:tc>
                <a:tc>
                  <a:txBody>
                    <a:bodyPr/>
                    <a:lstStyle/>
                    <a:p>
                      <a:r>
                        <a:rPr lang="en-US" sz="900"/>
                        <a:t>01:29</a:t>
                      </a:r>
                      <a:endParaRPr lang="en-GB" sz="900"/>
                    </a:p>
                  </a:txBody>
                  <a:tcPr/>
                </a:tc>
                <a:tc>
                  <a:txBody>
                    <a:bodyPr/>
                    <a:lstStyle/>
                    <a:p>
                      <a:r>
                        <a:rPr lang="en-US" sz="900"/>
                        <a:t>L652A</a:t>
                      </a:r>
                      <a:endParaRPr lang="en-GB" sz="900"/>
                    </a:p>
                  </a:txBody>
                  <a:tcPr/>
                </a:tc>
                <a:tc>
                  <a:txBody>
                    <a:bodyPr/>
                    <a:lstStyle/>
                    <a:p>
                      <a:endParaRPr lang="en-GB" sz="900"/>
                    </a:p>
                  </a:txBody>
                  <a:tcPr/>
                </a:tc>
                <a:extLst>
                  <a:ext uri="{0D108BD9-81ED-4DB2-BD59-A6C34878D82A}">
                    <a16:rowId xmlns:a16="http://schemas.microsoft.com/office/drawing/2014/main" val="3256740058"/>
                  </a:ext>
                </a:extLst>
              </a:tr>
              <a:tr h="0">
                <a:tc>
                  <a:txBody>
                    <a:bodyPr/>
                    <a:lstStyle/>
                    <a:p>
                      <a:r>
                        <a:rPr lang="en-US" sz="900"/>
                        <a:t>4</a:t>
                      </a:r>
                      <a:endParaRPr lang="en-GB" sz="900"/>
                    </a:p>
                  </a:txBody>
                  <a:tcPr/>
                </a:tc>
                <a:tc>
                  <a:txBody>
                    <a:bodyPr/>
                    <a:lstStyle/>
                    <a:p>
                      <a:r>
                        <a:rPr lang="en-US" sz="900"/>
                        <a:t>12:43</a:t>
                      </a:r>
                      <a:endParaRPr lang="en-GB" sz="900"/>
                    </a:p>
                  </a:txBody>
                  <a:tcPr/>
                </a:tc>
                <a:tc>
                  <a:txBody>
                    <a:bodyPr/>
                    <a:lstStyle/>
                    <a:p>
                      <a:r>
                        <a:rPr lang="en-US" sz="900" i="1"/>
                        <a:t>Incoming</a:t>
                      </a:r>
                      <a:endParaRPr lang="en-GB" sz="900" i="1"/>
                    </a:p>
                  </a:txBody>
                  <a:tcPr/>
                </a:tc>
                <a:tc>
                  <a:txBody>
                    <a:bodyPr/>
                    <a:lstStyle/>
                    <a:p>
                      <a:r>
                        <a:rPr lang="en-US" sz="900"/>
                        <a:t>0:24</a:t>
                      </a:r>
                      <a:endParaRPr lang="en-GB" sz="900"/>
                    </a:p>
                  </a:txBody>
                  <a:tcPr/>
                </a:tc>
                <a:tc>
                  <a:txBody>
                    <a:bodyPr/>
                    <a:lstStyle/>
                    <a:p>
                      <a:r>
                        <a:rPr lang="en-US" sz="900"/>
                        <a:t>L652A</a:t>
                      </a:r>
                      <a:endParaRPr lang="en-GB" sz="900"/>
                    </a:p>
                  </a:txBody>
                  <a:tcPr/>
                </a:tc>
                <a:tc>
                  <a:txBody>
                    <a:bodyPr/>
                    <a:lstStyle/>
                    <a:p>
                      <a:endParaRPr lang="en-GB" sz="900"/>
                    </a:p>
                  </a:txBody>
                  <a:tcPr/>
                </a:tc>
                <a:extLst>
                  <a:ext uri="{0D108BD9-81ED-4DB2-BD59-A6C34878D82A}">
                    <a16:rowId xmlns:a16="http://schemas.microsoft.com/office/drawing/2014/main" val="3510716919"/>
                  </a:ext>
                </a:extLst>
              </a:tr>
              <a:tr h="663932">
                <a:tc>
                  <a:txBody>
                    <a:bodyPr/>
                    <a:lstStyle/>
                    <a:p>
                      <a:r>
                        <a:rPr lang="en-US" sz="900"/>
                        <a:t>5</a:t>
                      </a:r>
                      <a:endParaRPr lang="en-GB" sz="900"/>
                    </a:p>
                  </a:txBody>
                  <a:tcPr/>
                </a:tc>
                <a:tc>
                  <a:txBody>
                    <a:bodyPr/>
                    <a:lstStyle/>
                    <a:p>
                      <a:r>
                        <a:rPr lang="en-US" sz="900"/>
                        <a:t>14:36</a:t>
                      </a:r>
                      <a:endParaRPr lang="en-GB" sz="900"/>
                    </a:p>
                  </a:txBody>
                  <a:tcPr/>
                </a:tc>
                <a:tc>
                  <a:txBody>
                    <a:bodyPr/>
                    <a:lstStyle/>
                    <a:p>
                      <a:r>
                        <a:rPr lang="en-US" sz="900" i="1"/>
                        <a:t>Incoming</a:t>
                      </a:r>
                      <a:endParaRPr lang="en-GB" sz="900" i="1"/>
                    </a:p>
                  </a:txBody>
                  <a:tcPr/>
                </a:tc>
                <a:tc>
                  <a:txBody>
                    <a:bodyPr/>
                    <a:lstStyle/>
                    <a:p>
                      <a:r>
                        <a:rPr lang="en-US" sz="900"/>
                        <a:t>0:05</a:t>
                      </a:r>
                      <a:endParaRPr lang="en-GB" sz="900"/>
                    </a:p>
                  </a:txBody>
                  <a:tcPr/>
                </a:tc>
                <a:tc>
                  <a:txBody>
                    <a:bodyPr/>
                    <a:lstStyle/>
                    <a:p>
                      <a:r>
                        <a:rPr lang="en-US" sz="900"/>
                        <a:t>L651B</a:t>
                      </a:r>
                      <a:endParaRPr lang="en-GB" sz="900"/>
                    </a:p>
                  </a:txBody>
                  <a:tcPr/>
                </a:tc>
                <a:tc>
                  <a:txBody>
                    <a:bodyPr/>
                    <a:lstStyle/>
                    <a:p>
                      <a:r>
                        <a:rPr lang="en-US" sz="900" b="0" i="0" kern="1200" dirty="0">
                          <a:solidFill>
                            <a:schemeClr val="tx1"/>
                          </a:solidFill>
                          <a:effectLst/>
                          <a:latin typeface="+mn-lt"/>
                          <a:ea typeface="+mn-ea"/>
                          <a:cs typeface="+mn-cs"/>
                        </a:rPr>
                        <a:t>Prosecution said this might have come from B. They proposed that after school ended at 2:15 p.m., B caught a ride in H’s car, and then strangled her to death in a parkin lot. B then used a pay phone to call his cell phone (which J had), and B told J to pick him up. </a:t>
                      </a:r>
                      <a:endParaRPr lang="en-GB" sz="900" dirty="0"/>
                    </a:p>
                  </a:txBody>
                  <a:tcPr/>
                </a:tc>
                <a:extLst>
                  <a:ext uri="{0D108BD9-81ED-4DB2-BD59-A6C34878D82A}">
                    <a16:rowId xmlns:a16="http://schemas.microsoft.com/office/drawing/2014/main" val="2613248931"/>
                  </a:ext>
                </a:extLst>
              </a:tr>
              <a:tr h="0">
                <a:tc>
                  <a:txBody>
                    <a:bodyPr/>
                    <a:lstStyle/>
                    <a:p>
                      <a:r>
                        <a:rPr lang="en-US" sz="900"/>
                        <a:t>6</a:t>
                      </a:r>
                      <a:endParaRPr lang="en-GB" sz="900"/>
                    </a:p>
                  </a:txBody>
                  <a:tcPr/>
                </a:tc>
                <a:tc>
                  <a:txBody>
                    <a:bodyPr/>
                    <a:lstStyle/>
                    <a:p>
                      <a:r>
                        <a:rPr lang="en-US" sz="900"/>
                        <a:t>15:15</a:t>
                      </a:r>
                      <a:endParaRPr lang="en-GB" sz="900"/>
                    </a:p>
                  </a:txBody>
                  <a:tcPr/>
                </a:tc>
                <a:tc>
                  <a:txBody>
                    <a:bodyPr/>
                    <a:lstStyle/>
                    <a:p>
                      <a:r>
                        <a:rPr lang="en-US" sz="900" i="1"/>
                        <a:t>Incoming</a:t>
                      </a:r>
                      <a:endParaRPr lang="en-GB" sz="900" i="1"/>
                    </a:p>
                  </a:txBody>
                  <a:tcPr/>
                </a:tc>
                <a:tc>
                  <a:txBody>
                    <a:bodyPr/>
                    <a:lstStyle/>
                    <a:p>
                      <a:r>
                        <a:rPr lang="en-US" sz="900"/>
                        <a:t>0:20</a:t>
                      </a:r>
                      <a:endParaRPr lang="en-GB" sz="900"/>
                    </a:p>
                  </a:txBody>
                  <a:tcPr/>
                </a:tc>
                <a:tc>
                  <a:txBody>
                    <a:bodyPr/>
                    <a:lstStyle/>
                    <a:p>
                      <a:r>
                        <a:rPr lang="en-US" sz="900"/>
                        <a:t>L651C</a:t>
                      </a:r>
                      <a:endParaRPr lang="en-GB" sz="900"/>
                    </a:p>
                  </a:txBody>
                  <a:tcPr/>
                </a:tc>
                <a:tc>
                  <a:txBody>
                    <a:bodyPr/>
                    <a:lstStyle/>
                    <a:p>
                      <a:r>
                        <a:rPr lang="en-US" sz="900" b="0" i="0" kern="1200" dirty="0">
                          <a:solidFill>
                            <a:schemeClr val="tx1"/>
                          </a:solidFill>
                          <a:effectLst/>
                          <a:latin typeface="+mn-lt"/>
                          <a:ea typeface="+mn-ea"/>
                          <a:cs typeface="+mn-cs"/>
                        </a:rPr>
                        <a:t>Location of where J says, he &amp; B first leave H’s body &amp; car. No evidence as to whom the 3:15 p.m. call was from.</a:t>
                      </a:r>
                      <a:endParaRPr lang="en-GB" sz="900" dirty="0"/>
                    </a:p>
                  </a:txBody>
                  <a:tcPr/>
                </a:tc>
                <a:extLst>
                  <a:ext uri="{0D108BD9-81ED-4DB2-BD59-A6C34878D82A}">
                    <a16:rowId xmlns:a16="http://schemas.microsoft.com/office/drawing/2014/main" val="3873742556"/>
                  </a:ext>
                </a:extLst>
              </a:tr>
              <a:tr h="137160">
                <a:tc>
                  <a:txBody>
                    <a:bodyPr/>
                    <a:lstStyle/>
                    <a:p>
                      <a:r>
                        <a:rPr lang="en-US" sz="900"/>
                        <a:t>7</a:t>
                      </a:r>
                      <a:endParaRPr lang="en-GB" sz="900"/>
                    </a:p>
                  </a:txBody>
                  <a:tcPr/>
                </a:tc>
                <a:tc>
                  <a:txBody>
                    <a:bodyPr/>
                    <a:lstStyle/>
                    <a:p>
                      <a:r>
                        <a:rPr lang="en-US" sz="900"/>
                        <a:t>15:21</a:t>
                      </a:r>
                      <a:endParaRPr lang="en-GB" sz="900"/>
                    </a:p>
                  </a:txBody>
                  <a:tcPr/>
                </a:tc>
                <a:tc>
                  <a:txBody>
                    <a:bodyPr/>
                    <a:lstStyle/>
                    <a:p>
                      <a:r>
                        <a:rPr lang="en-US" sz="900" dirty="0"/>
                        <a:t>E Home</a:t>
                      </a:r>
                      <a:endParaRPr lang="en-GB" sz="900" dirty="0"/>
                    </a:p>
                  </a:txBody>
                  <a:tcPr/>
                </a:tc>
                <a:tc>
                  <a:txBody>
                    <a:bodyPr/>
                    <a:lstStyle/>
                    <a:p>
                      <a:r>
                        <a:rPr lang="en-US" sz="900"/>
                        <a:t>0:42</a:t>
                      </a:r>
                      <a:endParaRPr lang="en-GB" sz="900"/>
                    </a:p>
                  </a:txBody>
                  <a:tcPr/>
                </a:tc>
                <a:tc>
                  <a:txBody>
                    <a:bodyPr/>
                    <a:lstStyle/>
                    <a:p>
                      <a:r>
                        <a:rPr lang="en-US" sz="900"/>
                        <a:t>L651C</a:t>
                      </a:r>
                      <a:endParaRPr lang="en-GB" sz="900"/>
                    </a:p>
                  </a:txBody>
                  <a:tcPr/>
                </a:tc>
                <a:tc>
                  <a:txBody>
                    <a:bodyPr/>
                    <a:lstStyle/>
                    <a:p>
                      <a:endParaRPr lang="en-GB" sz="900"/>
                    </a:p>
                  </a:txBody>
                  <a:tcPr/>
                </a:tc>
                <a:extLst>
                  <a:ext uri="{0D108BD9-81ED-4DB2-BD59-A6C34878D82A}">
                    <a16:rowId xmlns:a16="http://schemas.microsoft.com/office/drawing/2014/main" val="407194985"/>
                  </a:ext>
                </a:extLst>
              </a:tr>
              <a:tr h="164592">
                <a:tc>
                  <a:txBody>
                    <a:bodyPr/>
                    <a:lstStyle/>
                    <a:p>
                      <a:r>
                        <a:rPr lang="en-US" sz="900"/>
                        <a:t>8</a:t>
                      </a:r>
                      <a:endParaRPr lang="en-GB" sz="900"/>
                    </a:p>
                  </a:txBody>
                  <a:tcPr/>
                </a:tc>
                <a:tc>
                  <a:txBody>
                    <a:bodyPr/>
                    <a:lstStyle/>
                    <a:p>
                      <a:r>
                        <a:rPr lang="en-US" sz="900"/>
                        <a:t>15:32</a:t>
                      </a:r>
                      <a:endParaRPr lang="en-GB" sz="900"/>
                    </a:p>
                  </a:txBody>
                  <a:tcPr/>
                </a:tc>
                <a:tc>
                  <a:txBody>
                    <a:bodyPr/>
                    <a:lstStyle/>
                    <a:p>
                      <a:r>
                        <a:rPr lang="en-US" sz="900" dirty="0"/>
                        <a:t>N</a:t>
                      </a:r>
                      <a:endParaRPr lang="en-GB" sz="900" dirty="0"/>
                    </a:p>
                  </a:txBody>
                  <a:tcPr/>
                </a:tc>
                <a:tc>
                  <a:txBody>
                    <a:bodyPr/>
                    <a:lstStyle/>
                    <a:p>
                      <a:r>
                        <a:rPr lang="en-US" sz="900"/>
                        <a:t>02:22</a:t>
                      </a:r>
                      <a:endParaRPr lang="en-GB" sz="900"/>
                    </a:p>
                  </a:txBody>
                  <a:tcPr/>
                </a:tc>
                <a:tc>
                  <a:txBody>
                    <a:bodyPr/>
                    <a:lstStyle/>
                    <a:p>
                      <a:r>
                        <a:rPr lang="en-US" sz="900"/>
                        <a:t>L651C</a:t>
                      </a:r>
                      <a:endParaRPr lang="en-GB" sz="900"/>
                    </a:p>
                  </a:txBody>
                  <a:tcPr/>
                </a:tc>
                <a:tc>
                  <a:txBody>
                    <a:bodyPr/>
                    <a:lstStyle/>
                    <a:p>
                      <a:r>
                        <a:rPr lang="en-US" sz="900" b="0" i="0" kern="1200" dirty="0">
                          <a:solidFill>
                            <a:schemeClr val="tx1"/>
                          </a:solidFill>
                          <a:effectLst/>
                          <a:latin typeface="+mn-lt"/>
                          <a:ea typeface="+mn-ea"/>
                          <a:cs typeface="+mn-cs"/>
                        </a:rPr>
                        <a:t>N = B’s friend</a:t>
                      </a:r>
                      <a:endParaRPr lang="en-GB" sz="900" dirty="0"/>
                    </a:p>
                  </a:txBody>
                  <a:tcPr/>
                </a:tc>
                <a:extLst>
                  <a:ext uri="{0D108BD9-81ED-4DB2-BD59-A6C34878D82A}">
                    <a16:rowId xmlns:a16="http://schemas.microsoft.com/office/drawing/2014/main" val="2971957252"/>
                  </a:ext>
                </a:extLst>
              </a:tr>
              <a:tr h="0">
                <a:tc>
                  <a:txBody>
                    <a:bodyPr/>
                    <a:lstStyle/>
                    <a:p>
                      <a:r>
                        <a:rPr lang="en-US" sz="900"/>
                        <a:t>9</a:t>
                      </a:r>
                      <a:endParaRPr lang="en-GB" sz="900"/>
                    </a:p>
                  </a:txBody>
                  <a:tcPr/>
                </a:tc>
                <a:tc>
                  <a:txBody>
                    <a:bodyPr/>
                    <a:lstStyle/>
                    <a:p>
                      <a:r>
                        <a:rPr lang="en-US" sz="900"/>
                        <a:t>15:48</a:t>
                      </a:r>
                      <a:endParaRPr lang="en-GB" sz="900"/>
                    </a:p>
                  </a:txBody>
                  <a:tcPr/>
                </a:tc>
                <a:tc>
                  <a:txBody>
                    <a:bodyPr/>
                    <a:lstStyle/>
                    <a:p>
                      <a:r>
                        <a:rPr lang="en-US" sz="900" dirty="0"/>
                        <a:t>F</a:t>
                      </a:r>
                      <a:endParaRPr lang="en-GB" sz="900" dirty="0"/>
                    </a:p>
                  </a:txBody>
                  <a:tcPr/>
                </a:tc>
                <a:tc>
                  <a:txBody>
                    <a:bodyPr/>
                    <a:lstStyle/>
                    <a:p>
                      <a:r>
                        <a:rPr lang="en-US" sz="900"/>
                        <a:t>01:25</a:t>
                      </a:r>
                      <a:endParaRPr lang="en-GB" sz="900"/>
                    </a:p>
                  </a:txBody>
                  <a:tcPr/>
                </a:tc>
                <a:tc>
                  <a:txBody>
                    <a:bodyPr/>
                    <a:lstStyle/>
                    <a:p>
                      <a:r>
                        <a:rPr lang="en-US" sz="900"/>
                        <a:t>L651A</a:t>
                      </a:r>
                      <a:endParaRPr lang="en-GB" sz="900"/>
                    </a:p>
                  </a:txBody>
                  <a:tcPr/>
                </a:tc>
                <a:tc>
                  <a:txBody>
                    <a:bodyPr/>
                    <a:lstStyle/>
                    <a:p>
                      <a:r>
                        <a:rPr lang="en-US" sz="900" dirty="0"/>
                        <a:t>F = J’s friend</a:t>
                      </a:r>
                      <a:endParaRPr lang="en-GB" sz="900" dirty="0"/>
                    </a:p>
                  </a:txBody>
                  <a:tcPr/>
                </a:tc>
                <a:extLst>
                  <a:ext uri="{0D108BD9-81ED-4DB2-BD59-A6C34878D82A}">
                    <a16:rowId xmlns:a16="http://schemas.microsoft.com/office/drawing/2014/main" val="216547832"/>
                  </a:ext>
                </a:extLst>
              </a:tr>
              <a:tr h="0">
                <a:tc>
                  <a:txBody>
                    <a:bodyPr/>
                    <a:lstStyle/>
                    <a:p>
                      <a:r>
                        <a:rPr lang="en-US" sz="900"/>
                        <a:t>10</a:t>
                      </a:r>
                      <a:endParaRPr lang="en-GB" sz="900"/>
                    </a:p>
                  </a:txBody>
                  <a:tcPr/>
                </a:tc>
                <a:tc>
                  <a:txBody>
                    <a:bodyPr/>
                    <a:lstStyle/>
                    <a:p>
                      <a:r>
                        <a:rPr lang="en-US" sz="900"/>
                        <a:t>15:59</a:t>
                      </a:r>
                      <a:endParaRPr lang="en-GB" sz="900"/>
                    </a:p>
                  </a:txBody>
                  <a:tcPr/>
                </a:tc>
                <a:tc>
                  <a:txBody>
                    <a:bodyPr/>
                    <a:lstStyle/>
                    <a:p>
                      <a:r>
                        <a:rPr lang="en-US" sz="900" dirty="0"/>
                        <a:t>P</a:t>
                      </a:r>
                      <a:endParaRPr lang="en-GB" sz="900" dirty="0"/>
                    </a:p>
                  </a:txBody>
                  <a:tcPr/>
                </a:tc>
                <a:tc>
                  <a:txBody>
                    <a:bodyPr/>
                    <a:lstStyle/>
                    <a:p>
                      <a:r>
                        <a:rPr lang="en-US" sz="900"/>
                        <a:t>0:25</a:t>
                      </a:r>
                      <a:endParaRPr lang="en-GB" sz="900"/>
                    </a:p>
                  </a:txBody>
                  <a:tcPr/>
                </a:tc>
                <a:tc>
                  <a:txBody>
                    <a:bodyPr/>
                    <a:lstStyle/>
                    <a:p>
                      <a:r>
                        <a:rPr lang="en-US" sz="900"/>
                        <a:t>L651A</a:t>
                      </a:r>
                      <a:endParaRPr lang="en-GB" sz="900"/>
                    </a:p>
                  </a:txBody>
                  <a:tcPr/>
                </a:tc>
                <a:tc>
                  <a:txBody>
                    <a:bodyPr/>
                    <a:lstStyle/>
                    <a:p>
                      <a:r>
                        <a:rPr lang="en-US" sz="900" dirty="0"/>
                        <a:t>P = J’s friend</a:t>
                      </a:r>
                      <a:endParaRPr lang="en-GB" sz="900" dirty="0"/>
                    </a:p>
                  </a:txBody>
                  <a:tcPr/>
                </a:tc>
                <a:extLst>
                  <a:ext uri="{0D108BD9-81ED-4DB2-BD59-A6C34878D82A}">
                    <a16:rowId xmlns:a16="http://schemas.microsoft.com/office/drawing/2014/main" val="4278015790"/>
                  </a:ext>
                </a:extLst>
              </a:tr>
              <a:tr h="0">
                <a:tc>
                  <a:txBody>
                    <a:bodyPr/>
                    <a:lstStyle/>
                    <a:p>
                      <a:r>
                        <a:rPr lang="en-US" sz="900"/>
                        <a:t>11</a:t>
                      </a:r>
                      <a:endParaRPr lang="en-GB" sz="900"/>
                    </a:p>
                  </a:txBody>
                  <a:tcPr/>
                </a:tc>
                <a:tc>
                  <a:txBody>
                    <a:bodyPr/>
                    <a:lstStyle/>
                    <a:p>
                      <a:r>
                        <a:rPr lang="en-US" sz="900"/>
                        <a:t>16:12</a:t>
                      </a:r>
                      <a:endParaRPr lang="en-GB" sz="900"/>
                    </a:p>
                  </a:txBody>
                  <a:tcPr/>
                </a:tc>
                <a:tc>
                  <a:txBody>
                    <a:bodyPr/>
                    <a:lstStyle/>
                    <a:p>
                      <a:r>
                        <a:rPr lang="en-US" sz="900" dirty="0"/>
                        <a:t>E Home</a:t>
                      </a:r>
                      <a:endParaRPr lang="en-GB" sz="900" dirty="0"/>
                    </a:p>
                  </a:txBody>
                  <a:tcPr/>
                </a:tc>
                <a:tc>
                  <a:txBody>
                    <a:bodyPr/>
                    <a:lstStyle/>
                    <a:p>
                      <a:r>
                        <a:rPr lang="en-US" sz="900"/>
                        <a:t>0:28</a:t>
                      </a:r>
                      <a:endParaRPr lang="en-GB" sz="900"/>
                    </a:p>
                  </a:txBody>
                  <a:tcPr/>
                </a:tc>
                <a:tc>
                  <a:txBody>
                    <a:bodyPr/>
                    <a:lstStyle/>
                    <a:p>
                      <a:r>
                        <a:rPr lang="en-US" sz="900"/>
                        <a:t>L689A</a:t>
                      </a:r>
                      <a:endParaRPr lang="en-GB" sz="900"/>
                    </a:p>
                  </a:txBody>
                  <a:tcPr/>
                </a:tc>
                <a:tc>
                  <a:txBody>
                    <a:bodyPr/>
                    <a:lstStyle/>
                    <a:p>
                      <a:endParaRPr lang="en-GB" sz="900"/>
                    </a:p>
                  </a:txBody>
                  <a:tcPr/>
                </a:tc>
                <a:extLst>
                  <a:ext uri="{0D108BD9-81ED-4DB2-BD59-A6C34878D82A}">
                    <a16:rowId xmlns:a16="http://schemas.microsoft.com/office/drawing/2014/main" val="1645375205"/>
                  </a:ext>
                </a:extLst>
              </a:tr>
              <a:tr h="0">
                <a:tc>
                  <a:txBody>
                    <a:bodyPr/>
                    <a:lstStyle/>
                    <a:p>
                      <a:r>
                        <a:rPr lang="en-US" sz="900"/>
                        <a:t>12</a:t>
                      </a:r>
                      <a:endParaRPr lang="en-GB" sz="900"/>
                    </a:p>
                  </a:txBody>
                  <a:tcPr/>
                </a:tc>
                <a:tc>
                  <a:txBody>
                    <a:bodyPr/>
                    <a:lstStyle/>
                    <a:p>
                      <a:r>
                        <a:rPr lang="en-US" sz="900"/>
                        <a:t>16:27</a:t>
                      </a:r>
                      <a:endParaRPr lang="en-GB" sz="900"/>
                    </a:p>
                  </a:txBody>
                  <a:tcPr/>
                </a:tc>
                <a:tc>
                  <a:txBody>
                    <a:bodyPr/>
                    <a:lstStyle/>
                    <a:p>
                      <a:r>
                        <a:rPr lang="en-US" sz="900" i="1"/>
                        <a:t>Incoming</a:t>
                      </a:r>
                      <a:endParaRPr lang="en-GB" sz="900" i="1"/>
                    </a:p>
                  </a:txBody>
                  <a:tcPr/>
                </a:tc>
                <a:tc>
                  <a:txBody>
                    <a:bodyPr/>
                    <a:lstStyle/>
                    <a:p>
                      <a:r>
                        <a:rPr lang="en-US" sz="900"/>
                        <a:t>02:56</a:t>
                      </a:r>
                      <a:endParaRPr lang="en-GB" sz="900"/>
                    </a:p>
                  </a:txBody>
                  <a:tcPr/>
                </a:tc>
                <a:tc>
                  <a:txBody>
                    <a:bodyPr/>
                    <a:lstStyle/>
                    <a:p>
                      <a:r>
                        <a:rPr lang="en-US" sz="900"/>
                        <a:t>L654C</a:t>
                      </a:r>
                      <a:endParaRPr lang="en-GB" sz="900"/>
                    </a:p>
                  </a:txBody>
                  <a:tcPr/>
                </a:tc>
                <a:tc>
                  <a:txBody>
                    <a:bodyPr/>
                    <a:lstStyle/>
                    <a:p>
                      <a:endParaRPr lang="en-GB" sz="900"/>
                    </a:p>
                  </a:txBody>
                  <a:tcPr/>
                </a:tc>
                <a:extLst>
                  <a:ext uri="{0D108BD9-81ED-4DB2-BD59-A6C34878D82A}">
                    <a16:rowId xmlns:a16="http://schemas.microsoft.com/office/drawing/2014/main" val="1494046354"/>
                  </a:ext>
                </a:extLst>
              </a:tr>
              <a:tr h="344210">
                <a:tc>
                  <a:txBody>
                    <a:bodyPr/>
                    <a:lstStyle/>
                    <a:p>
                      <a:r>
                        <a:rPr lang="en-US" sz="900"/>
                        <a:t>13</a:t>
                      </a:r>
                      <a:endParaRPr lang="en-GB" sz="900"/>
                    </a:p>
                  </a:txBody>
                  <a:tcPr/>
                </a:tc>
                <a:tc>
                  <a:txBody>
                    <a:bodyPr/>
                    <a:lstStyle/>
                    <a:p>
                      <a:r>
                        <a:rPr lang="en-US" sz="900"/>
                        <a:t>16:58</a:t>
                      </a:r>
                      <a:endParaRPr lang="en-GB" sz="900"/>
                    </a:p>
                  </a:txBody>
                  <a:tcPr/>
                </a:tc>
                <a:tc>
                  <a:txBody>
                    <a:bodyPr/>
                    <a:lstStyle/>
                    <a:p>
                      <a:r>
                        <a:rPr lang="en-US" sz="900" i="1"/>
                        <a:t>Incoming</a:t>
                      </a:r>
                      <a:endParaRPr lang="en-GB" sz="900" i="1"/>
                    </a:p>
                  </a:txBody>
                  <a:tcPr/>
                </a:tc>
                <a:tc>
                  <a:txBody>
                    <a:bodyPr/>
                    <a:lstStyle/>
                    <a:p>
                      <a:r>
                        <a:rPr lang="en-US" sz="900"/>
                        <a:t>0:19</a:t>
                      </a:r>
                      <a:endParaRPr lang="en-GB" sz="900"/>
                    </a:p>
                  </a:txBody>
                  <a:tcPr/>
                </a:tc>
                <a:tc>
                  <a:txBody>
                    <a:bodyPr/>
                    <a:lstStyle/>
                    <a:p>
                      <a:r>
                        <a:rPr lang="en-US" sz="900"/>
                        <a:t>L654C</a:t>
                      </a:r>
                      <a:endParaRPr lang="en-GB" sz="900"/>
                    </a:p>
                  </a:txBody>
                  <a:tcPr/>
                </a:tc>
                <a:tc>
                  <a:txBody>
                    <a:bodyPr/>
                    <a:lstStyle/>
                    <a:p>
                      <a:r>
                        <a:rPr lang="en-US" sz="900" dirty="0"/>
                        <a:t>According to B this is when he likely called J to pick him up from training at school</a:t>
                      </a:r>
                      <a:endParaRPr lang="en-GB" sz="900" dirty="0"/>
                    </a:p>
                  </a:txBody>
                  <a:tcPr/>
                </a:tc>
                <a:extLst>
                  <a:ext uri="{0D108BD9-81ED-4DB2-BD59-A6C34878D82A}">
                    <a16:rowId xmlns:a16="http://schemas.microsoft.com/office/drawing/2014/main" val="1418155280"/>
                  </a:ext>
                </a:extLst>
              </a:tr>
              <a:tr h="137160">
                <a:tc>
                  <a:txBody>
                    <a:bodyPr/>
                    <a:lstStyle/>
                    <a:p>
                      <a:r>
                        <a:rPr lang="en-US" sz="900"/>
                        <a:t>14</a:t>
                      </a:r>
                      <a:endParaRPr lang="en-GB" sz="900"/>
                    </a:p>
                  </a:txBody>
                  <a:tcPr/>
                </a:tc>
                <a:tc>
                  <a:txBody>
                    <a:bodyPr/>
                    <a:lstStyle/>
                    <a:p>
                      <a:r>
                        <a:rPr lang="en-US" sz="900"/>
                        <a:t>17:14</a:t>
                      </a:r>
                      <a:endParaRPr lang="en-GB" sz="900"/>
                    </a:p>
                  </a:txBody>
                  <a:tcPr/>
                </a:tc>
                <a:tc>
                  <a:txBody>
                    <a:bodyPr/>
                    <a:lstStyle/>
                    <a:p>
                      <a:r>
                        <a:rPr lang="en-US" sz="900" i="1" dirty="0"/>
                        <a:t>Voicemail</a:t>
                      </a:r>
                      <a:endParaRPr lang="en-GB" sz="900" i="1" dirty="0"/>
                    </a:p>
                  </a:txBody>
                  <a:tcPr/>
                </a:tc>
                <a:tc>
                  <a:txBody>
                    <a:bodyPr/>
                    <a:lstStyle/>
                    <a:p>
                      <a:r>
                        <a:rPr lang="en-US" sz="900"/>
                        <a:t>01:07</a:t>
                      </a:r>
                      <a:endParaRPr lang="en-GB" sz="900"/>
                    </a:p>
                  </a:txBody>
                  <a:tcPr/>
                </a:tc>
                <a:tc>
                  <a:txBody>
                    <a:bodyPr/>
                    <a:lstStyle/>
                    <a:p>
                      <a:r>
                        <a:rPr lang="en-US" sz="900"/>
                        <a:t>N/A</a:t>
                      </a:r>
                      <a:endParaRPr lang="en-GB" sz="900"/>
                    </a:p>
                  </a:txBody>
                  <a:tcPr/>
                </a:tc>
                <a:tc>
                  <a:txBody>
                    <a:bodyPr/>
                    <a:lstStyle/>
                    <a:p>
                      <a:r>
                        <a:rPr lang="en-US" sz="900" b="0" i="0" kern="1200">
                          <a:solidFill>
                            <a:schemeClr val="tx1"/>
                          </a:solidFill>
                          <a:effectLst/>
                          <a:latin typeface="+mn-lt"/>
                          <a:ea typeface="+mn-ea"/>
                          <a:cs typeface="+mn-cs"/>
                        </a:rPr>
                        <a:t>Incoming calls to voicemail do not provide location data.</a:t>
                      </a:r>
                      <a:endParaRPr lang="en-GB" sz="900"/>
                    </a:p>
                  </a:txBody>
                  <a:tcPr/>
                </a:tc>
                <a:extLst>
                  <a:ext uri="{0D108BD9-81ED-4DB2-BD59-A6C34878D82A}">
                    <a16:rowId xmlns:a16="http://schemas.microsoft.com/office/drawing/2014/main" val="1650559841"/>
                  </a:ext>
                </a:extLst>
              </a:tr>
              <a:tr h="0">
                <a:tc>
                  <a:txBody>
                    <a:bodyPr/>
                    <a:lstStyle/>
                    <a:p>
                      <a:r>
                        <a:rPr lang="en-US" sz="900"/>
                        <a:t>15</a:t>
                      </a:r>
                      <a:endParaRPr lang="en-GB" sz="900"/>
                    </a:p>
                  </a:txBody>
                  <a:tcPr/>
                </a:tc>
                <a:tc>
                  <a:txBody>
                    <a:bodyPr/>
                    <a:lstStyle/>
                    <a:p>
                      <a:r>
                        <a:rPr lang="en-US" sz="900" dirty="0"/>
                        <a:t>17:38</a:t>
                      </a:r>
                      <a:endParaRPr lang="en-GB" sz="900" dirty="0"/>
                    </a:p>
                  </a:txBody>
                  <a:tcPr/>
                </a:tc>
                <a:tc>
                  <a:txBody>
                    <a:bodyPr/>
                    <a:lstStyle/>
                    <a:p>
                      <a:r>
                        <a:rPr lang="en-US" sz="900" i="0" dirty="0"/>
                        <a:t>K</a:t>
                      </a:r>
                      <a:endParaRPr lang="en-GB" sz="900" i="0" dirty="0"/>
                    </a:p>
                  </a:txBody>
                  <a:tcPr/>
                </a:tc>
                <a:tc>
                  <a:txBody>
                    <a:bodyPr/>
                    <a:lstStyle/>
                    <a:p>
                      <a:r>
                        <a:rPr lang="en-US" sz="900"/>
                        <a:t>0:02</a:t>
                      </a:r>
                      <a:endParaRPr lang="en-GB" sz="900"/>
                    </a:p>
                  </a:txBody>
                  <a:tcPr/>
                </a:tc>
                <a:tc>
                  <a:txBody>
                    <a:bodyPr/>
                    <a:lstStyle/>
                    <a:p>
                      <a:r>
                        <a:rPr lang="en-US" sz="900"/>
                        <a:t>L653C</a:t>
                      </a:r>
                      <a:endParaRPr lang="en-GB" sz="900"/>
                    </a:p>
                  </a:txBody>
                  <a:tcPr/>
                </a:tc>
                <a:tc>
                  <a:txBody>
                    <a:bodyPr/>
                    <a:lstStyle/>
                    <a:p>
                      <a:r>
                        <a:rPr lang="en-US" sz="900" dirty="0"/>
                        <a:t>K = B’s friend</a:t>
                      </a:r>
                      <a:endParaRPr lang="en-GB" sz="900" dirty="0"/>
                    </a:p>
                  </a:txBody>
                  <a:tcPr/>
                </a:tc>
                <a:extLst>
                  <a:ext uri="{0D108BD9-81ED-4DB2-BD59-A6C34878D82A}">
                    <a16:rowId xmlns:a16="http://schemas.microsoft.com/office/drawing/2014/main" val="1466985976"/>
                  </a:ext>
                </a:extLst>
              </a:tr>
              <a:tr h="0">
                <a:tc>
                  <a:txBody>
                    <a:bodyPr/>
                    <a:lstStyle/>
                    <a:p>
                      <a:r>
                        <a:rPr lang="en-US" sz="900"/>
                        <a:t>16</a:t>
                      </a:r>
                      <a:endParaRPr lang="en-GB" sz="900"/>
                    </a:p>
                  </a:txBody>
                  <a:tcPr/>
                </a:tc>
                <a:tc>
                  <a:txBody>
                    <a:bodyPr/>
                    <a:lstStyle/>
                    <a:p>
                      <a:r>
                        <a:rPr lang="en-US" sz="900" dirty="0"/>
                        <a:t>18:07</a:t>
                      </a:r>
                      <a:endParaRPr lang="en-GB" sz="900" dirty="0"/>
                    </a:p>
                  </a:txBody>
                  <a:tcPr/>
                </a:tc>
                <a:tc>
                  <a:txBody>
                    <a:bodyPr/>
                    <a:lstStyle/>
                    <a:p>
                      <a:r>
                        <a:rPr lang="en-US" sz="900" i="1"/>
                        <a:t>Incoming</a:t>
                      </a:r>
                      <a:endParaRPr lang="en-GB" sz="900" i="1"/>
                    </a:p>
                  </a:txBody>
                  <a:tcPr/>
                </a:tc>
                <a:tc>
                  <a:txBody>
                    <a:bodyPr/>
                    <a:lstStyle/>
                    <a:p>
                      <a:r>
                        <a:rPr lang="en-US" sz="900"/>
                        <a:t>0:56</a:t>
                      </a:r>
                      <a:endParaRPr lang="en-GB" sz="900"/>
                    </a:p>
                  </a:txBody>
                  <a:tcPr/>
                </a:tc>
                <a:tc>
                  <a:txBody>
                    <a:bodyPr/>
                    <a:lstStyle/>
                    <a:p>
                      <a:r>
                        <a:rPr lang="en-US" sz="900"/>
                        <a:t>L655A</a:t>
                      </a:r>
                      <a:endParaRPr lang="en-GB" sz="900"/>
                    </a:p>
                  </a:txBody>
                  <a:tcPr/>
                </a:tc>
                <a:tc>
                  <a:txBody>
                    <a:bodyPr/>
                    <a:lstStyle/>
                    <a:p>
                      <a:r>
                        <a:rPr lang="en-US" sz="900"/>
                        <a:t>Likely to be a call from H’s brother</a:t>
                      </a:r>
                      <a:endParaRPr lang="en-GB" sz="900"/>
                    </a:p>
                  </a:txBody>
                  <a:tcPr/>
                </a:tc>
                <a:extLst>
                  <a:ext uri="{0D108BD9-81ED-4DB2-BD59-A6C34878D82A}">
                    <a16:rowId xmlns:a16="http://schemas.microsoft.com/office/drawing/2014/main" val="4041193660"/>
                  </a:ext>
                </a:extLst>
              </a:tr>
              <a:tr h="210312">
                <a:tc>
                  <a:txBody>
                    <a:bodyPr/>
                    <a:lstStyle/>
                    <a:p>
                      <a:r>
                        <a:rPr lang="en-US" sz="900" dirty="0"/>
                        <a:t>17</a:t>
                      </a:r>
                      <a:endParaRPr lang="en-GB" sz="900" dirty="0"/>
                    </a:p>
                  </a:txBody>
                  <a:tcPr/>
                </a:tc>
                <a:tc>
                  <a:txBody>
                    <a:bodyPr/>
                    <a:lstStyle/>
                    <a:p>
                      <a:r>
                        <a:rPr lang="en-US" sz="900" dirty="0"/>
                        <a:t>18:09</a:t>
                      </a:r>
                      <a:endParaRPr lang="en-GB" sz="900" dirty="0"/>
                    </a:p>
                  </a:txBody>
                  <a:tcPr/>
                </a:tc>
                <a:tc>
                  <a:txBody>
                    <a:bodyPr/>
                    <a:lstStyle/>
                    <a:p>
                      <a:r>
                        <a:rPr lang="en-US" sz="900" i="1"/>
                        <a:t>Incoming</a:t>
                      </a:r>
                      <a:endParaRPr lang="en-GB" sz="900" i="1"/>
                    </a:p>
                  </a:txBody>
                  <a:tcPr/>
                </a:tc>
                <a:tc>
                  <a:txBody>
                    <a:bodyPr/>
                    <a:lstStyle/>
                    <a:p>
                      <a:r>
                        <a:rPr lang="en-US" sz="900"/>
                        <a:t>0:53</a:t>
                      </a:r>
                      <a:endParaRPr lang="en-GB" sz="900"/>
                    </a:p>
                  </a:txBody>
                  <a:tcPr/>
                </a:tc>
                <a:tc>
                  <a:txBody>
                    <a:bodyPr/>
                    <a:lstStyle/>
                    <a:p>
                      <a:r>
                        <a:rPr lang="en-US" sz="900"/>
                        <a:t>L608C</a:t>
                      </a:r>
                      <a:endParaRPr lang="en-GB" sz="900"/>
                    </a:p>
                  </a:txBody>
                  <a:tcPr/>
                </a:tc>
                <a:tc>
                  <a:txBody>
                    <a:bodyPr/>
                    <a:lstStyle/>
                    <a:p>
                      <a:endParaRPr lang="en-GB" sz="900"/>
                    </a:p>
                  </a:txBody>
                  <a:tcPr/>
                </a:tc>
                <a:extLst>
                  <a:ext uri="{0D108BD9-81ED-4DB2-BD59-A6C34878D82A}">
                    <a16:rowId xmlns:a16="http://schemas.microsoft.com/office/drawing/2014/main" val="2506844430"/>
                  </a:ext>
                </a:extLst>
              </a:tr>
              <a:tr h="137160">
                <a:tc>
                  <a:txBody>
                    <a:bodyPr/>
                    <a:lstStyle/>
                    <a:p>
                      <a:r>
                        <a:rPr lang="en-US" sz="900"/>
                        <a:t>18</a:t>
                      </a:r>
                      <a:endParaRPr lang="en-GB" sz="900"/>
                    </a:p>
                  </a:txBody>
                  <a:tcPr/>
                </a:tc>
                <a:tc>
                  <a:txBody>
                    <a:bodyPr/>
                    <a:lstStyle/>
                    <a:p>
                      <a:r>
                        <a:rPr lang="en-US" sz="900"/>
                        <a:t>18:24</a:t>
                      </a:r>
                      <a:endParaRPr lang="en-GB" sz="900"/>
                    </a:p>
                  </a:txBody>
                  <a:tcPr/>
                </a:tc>
                <a:tc>
                  <a:txBody>
                    <a:bodyPr/>
                    <a:lstStyle/>
                    <a:p>
                      <a:r>
                        <a:rPr lang="en-US" sz="900" i="1"/>
                        <a:t>Incoming</a:t>
                      </a:r>
                      <a:endParaRPr lang="en-GB" sz="900" i="1"/>
                    </a:p>
                  </a:txBody>
                  <a:tcPr/>
                </a:tc>
                <a:tc>
                  <a:txBody>
                    <a:bodyPr/>
                    <a:lstStyle/>
                    <a:p>
                      <a:r>
                        <a:rPr lang="en-US" sz="900"/>
                        <a:t>04:15</a:t>
                      </a:r>
                      <a:endParaRPr lang="en-GB" sz="900"/>
                    </a:p>
                  </a:txBody>
                  <a:tcPr/>
                </a:tc>
                <a:tc>
                  <a:txBody>
                    <a:bodyPr/>
                    <a:lstStyle/>
                    <a:p>
                      <a:r>
                        <a:rPr lang="en-US" sz="900"/>
                        <a:t>L608C</a:t>
                      </a:r>
                      <a:endParaRPr lang="en-GB" sz="900"/>
                    </a:p>
                  </a:txBody>
                  <a:tcPr/>
                </a:tc>
                <a:tc>
                  <a:txBody>
                    <a:bodyPr/>
                    <a:lstStyle/>
                    <a:p>
                      <a:r>
                        <a:rPr lang="en-US" sz="900"/>
                        <a:t>Likely to be the call from the police about H’s disappearance</a:t>
                      </a:r>
                      <a:endParaRPr lang="en-GB" sz="900"/>
                    </a:p>
                  </a:txBody>
                  <a:tcPr/>
                </a:tc>
                <a:extLst>
                  <a:ext uri="{0D108BD9-81ED-4DB2-BD59-A6C34878D82A}">
                    <a16:rowId xmlns:a16="http://schemas.microsoft.com/office/drawing/2014/main" val="3814609269"/>
                  </a:ext>
                </a:extLst>
              </a:tr>
              <a:tr h="164592">
                <a:tc>
                  <a:txBody>
                    <a:bodyPr/>
                    <a:lstStyle/>
                    <a:p>
                      <a:r>
                        <a:rPr lang="en-US" sz="900"/>
                        <a:t>19</a:t>
                      </a:r>
                      <a:endParaRPr lang="en-GB" sz="900"/>
                    </a:p>
                  </a:txBody>
                  <a:tcPr/>
                </a:tc>
                <a:tc>
                  <a:txBody>
                    <a:bodyPr/>
                    <a:lstStyle/>
                    <a:p>
                      <a:r>
                        <a:rPr lang="en-US" sz="900"/>
                        <a:t>18:59</a:t>
                      </a:r>
                      <a:endParaRPr lang="en-GB" sz="900"/>
                    </a:p>
                  </a:txBody>
                  <a:tcPr/>
                </a:tc>
                <a:tc>
                  <a:txBody>
                    <a:bodyPr/>
                    <a:lstStyle/>
                    <a:p>
                      <a:r>
                        <a:rPr lang="en-US" sz="900" i="0" dirty="0"/>
                        <a:t>Y Mobile</a:t>
                      </a:r>
                      <a:endParaRPr lang="en-GB" sz="900" i="0" dirty="0"/>
                    </a:p>
                  </a:txBody>
                  <a:tcPr/>
                </a:tc>
                <a:tc>
                  <a:txBody>
                    <a:bodyPr/>
                    <a:lstStyle/>
                    <a:p>
                      <a:r>
                        <a:rPr lang="en-US" sz="900"/>
                        <a:t>0:27</a:t>
                      </a:r>
                      <a:endParaRPr lang="en-GB" sz="900"/>
                    </a:p>
                  </a:txBody>
                  <a:tcPr/>
                </a:tc>
                <a:tc>
                  <a:txBody>
                    <a:bodyPr/>
                    <a:lstStyle/>
                    <a:p>
                      <a:r>
                        <a:rPr lang="en-US" sz="900"/>
                        <a:t>L651A</a:t>
                      </a:r>
                      <a:endParaRPr lang="en-GB" sz="900"/>
                    </a:p>
                  </a:txBody>
                  <a:tcPr/>
                </a:tc>
                <a:tc>
                  <a:txBody>
                    <a:bodyPr/>
                    <a:lstStyle/>
                    <a:p>
                      <a:r>
                        <a:rPr lang="en-US" sz="900" dirty="0"/>
                        <a:t>Y = B’s friend</a:t>
                      </a:r>
                      <a:endParaRPr lang="en-GB" sz="900" dirty="0"/>
                    </a:p>
                  </a:txBody>
                  <a:tcPr/>
                </a:tc>
                <a:extLst>
                  <a:ext uri="{0D108BD9-81ED-4DB2-BD59-A6C34878D82A}">
                    <a16:rowId xmlns:a16="http://schemas.microsoft.com/office/drawing/2014/main" val="4087502707"/>
                  </a:ext>
                </a:extLst>
              </a:tr>
              <a:tr h="429603">
                <a:tc>
                  <a:txBody>
                    <a:bodyPr/>
                    <a:lstStyle/>
                    <a:p>
                      <a:r>
                        <a:rPr lang="en-US" sz="900"/>
                        <a:t>20</a:t>
                      </a:r>
                      <a:endParaRPr lang="en-GB" sz="900"/>
                    </a:p>
                  </a:txBody>
                  <a:tcPr/>
                </a:tc>
                <a:tc>
                  <a:txBody>
                    <a:bodyPr/>
                    <a:lstStyle/>
                    <a:p>
                      <a:r>
                        <a:rPr lang="en-US" sz="900"/>
                        <a:t>19:00</a:t>
                      </a:r>
                      <a:endParaRPr lang="en-GB" sz="900"/>
                    </a:p>
                  </a:txBody>
                  <a:tcPr/>
                </a:tc>
                <a:tc>
                  <a:txBody>
                    <a:bodyPr/>
                    <a:lstStyle/>
                    <a:p>
                      <a:r>
                        <a:rPr lang="en-US" sz="900" i="0" dirty="0"/>
                        <a:t>E Pager</a:t>
                      </a:r>
                      <a:endParaRPr lang="en-GB" sz="900" i="0" dirty="0"/>
                    </a:p>
                  </a:txBody>
                  <a:tcPr/>
                </a:tc>
                <a:tc>
                  <a:txBody>
                    <a:bodyPr/>
                    <a:lstStyle/>
                    <a:p>
                      <a:r>
                        <a:rPr lang="en-US" sz="900"/>
                        <a:t>0:23</a:t>
                      </a:r>
                      <a:endParaRPr lang="en-GB" sz="900"/>
                    </a:p>
                  </a:txBody>
                  <a:tcPr/>
                </a:tc>
                <a:tc>
                  <a:txBody>
                    <a:bodyPr/>
                    <a:lstStyle/>
                    <a:p>
                      <a:r>
                        <a:rPr lang="en-US" sz="900"/>
                        <a:t>L651A</a:t>
                      </a:r>
                      <a:endParaRPr lang="en-GB" sz="900"/>
                    </a:p>
                  </a:txBody>
                  <a:tcPr/>
                </a:tc>
                <a:tc>
                  <a:txBody>
                    <a:bodyPr/>
                    <a:lstStyle/>
                    <a:p>
                      <a:r>
                        <a:rPr lang="en-US" sz="900" dirty="0"/>
                        <a:t>B pretty sure he had his phone back at this point and was attending prayers. J says that he paged E from the burial site with this call.</a:t>
                      </a:r>
                      <a:endParaRPr lang="en-GB" sz="900" dirty="0"/>
                    </a:p>
                  </a:txBody>
                  <a:tcPr/>
                </a:tc>
                <a:extLst>
                  <a:ext uri="{0D108BD9-81ED-4DB2-BD59-A6C34878D82A}">
                    <a16:rowId xmlns:a16="http://schemas.microsoft.com/office/drawing/2014/main" val="817359484"/>
                  </a:ext>
                </a:extLst>
              </a:tr>
              <a:tr h="429603">
                <a:tc>
                  <a:txBody>
                    <a:bodyPr/>
                    <a:lstStyle/>
                    <a:p>
                      <a:r>
                        <a:rPr lang="en-US" sz="900" dirty="0">
                          <a:highlight>
                            <a:srgbClr val="FFFF00"/>
                          </a:highlight>
                        </a:rPr>
                        <a:t>21</a:t>
                      </a:r>
                      <a:endParaRPr lang="en-GB" sz="900" dirty="0">
                        <a:highlight>
                          <a:srgbClr val="FFFF00"/>
                        </a:highlight>
                      </a:endParaRPr>
                    </a:p>
                  </a:txBody>
                  <a:tcPr/>
                </a:tc>
                <a:tc>
                  <a:txBody>
                    <a:bodyPr/>
                    <a:lstStyle/>
                    <a:p>
                      <a:r>
                        <a:rPr lang="en-US" sz="900" dirty="0">
                          <a:highlight>
                            <a:srgbClr val="FFFF00"/>
                          </a:highlight>
                        </a:rPr>
                        <a:t>19:09</a:t>
                      </a:r>
                      <a:endParaRPr lang="en-GB" sz="900" dirty="0">
                        <a:highlight>
                          <a:srgbClr val="FFFF00"/>
                        </a:highlight>
                      </a:endParaRPr>
                    </a:p>
                  </a:txBody>
                  <a:tcPr/>
                </a:tc>
                <a:tc>
                  <a:txBody>
                    <a:bodyPr/>
                    <a:lstStyle/>
                    <a:p>
                      <a:r>
                        <a:rPr lang="en-US" sz="900" i="1" dirty="0">
                          <a:highlight>
                            <a:srgbClr val="FFFF00"/>
                          </a:highlight>
                        </a:rPr>
                        <a:t>Incoming</a:t>
                      </a:r>
                      <a:endParaRPr lang="en-GB" sz="900" i="1" dirty="0">
                        <a:highlight>
                          <a:srgbClr val="FFFF00"/>
                        </a:highlight>
                      </a:endParaRPr>
                    </a:p>
                  </a:txBody>
                  <a:tcPr/>
                </a:tc>
                <a:tc>
                  <a:txBody>
                    <a:bodyPr/>
                    <a:lstStyle/>
                    <a:p>
                      <a:r>
                        <a:rPr lang="en-US" sz="900" dirty="0">
                          <a:highlight>
                            <a:srgbClr val="FFFF00"/>
                          </a:highlight>
                        </a:rPr>
                        <a:t>0:33</a:t>
                      </a:r>
                      <a:endParaRPr lang="en-GB" sz="900" dirty="0">
                        <a:highlight>
                          <a:srgbClr val="FFFF00"/>
                        </a:highlight>
                      </a:endParaRPr>
                    </a:p>
                  </a:txBody>
                  <a:tcPr/>
                </a:tc>
                <a:tc>
                  <a:txBody>
                    <a:bodyPr/>
                    <a:lstStyle/>
                    <a:p>
                      <a:r>
                        <a:rPr lang="en-US" sz="900" dirty="0">
                          <a:highlight>
                            <a:srgbClr val="FFFF00"/>
                          </a:highlight>
                        </a:rPr>
                        <a:t>L689B</a:t>
                      </a:r>
                      <a:endParaRPr lang="en-GB" sz="900" dirty="0">
                        <a:highlight>
                          <a:srgbClr val="FFFF00"/>
                        </a:highlight>
                      </a:endParaRPr>
                    </a:p>
                  </a:txBody>
                  <a:tcPr/>
                </a:tc>
                <a:tc>
                  <a:txBody>
                    <a:bodyPr/>
                    <a:lstStyle/>
                    <a:p>
                      <a:r>
                        <a:rPr lang="en-US" sz="900" dirty="0">
                          <a:highlight>
                            <a:srgbClr val="FFFF00"/>
                          </a:highlight>
                        </a:rPr>
                        <a:t>Prosecution used this to locate B to the burial site. Jenn says she was calling and that someone other than J answered the phone saying that J would call her back.</a:t>
                      </a:r>
                      <a:endParaRPr lang="en-GB" sz="900" dirty="0">
                        <a:highlight>
                          <a:srgbClr val="FFFF00"/>
                        </a:highlight>
                      </a:endParaRPr>
                    </a:p>
                  </a:txBody>
                  <a:tcPr/>
                </a:tc>
                <a:extLst>
                  <a:ext uri="{0D108BD9-81ED-4DB2-BD59-A6C34878D82A}">
                    <a16:rowId xmlns:a16="http://schemas.microsoft.com/office/drawing/2014/main" val="2985281984"/>
                  </a:ext>
                </a:extLst>
              </a:tr>
              <a:tr h="663932">
                <a:tc>
                  <a:txBody>
                    <a:bodyPr/>
                    <a:lstStyle/>
                    <a:p>
                      <a:r>
                        <a:rPr lang="en-US" sz="900" dirty="0">
                          <a:highlight>
                            <a:srgbClr val="FFFF00"/>
                          </a:highlight>
                        </a:rPr>
                        <a:t>22</a:t>
                      </a:r>
                      <a:endParaRPr lang="en-GB" sz="900" dirty="0">
                        <a:highlight>
                          <a:srgbClr val="FFFF00"/>
                        </a:highlight>
                      </a:endParaRPr>
                    </a:p>
                  </a:txBody>
                  <a:tcPr/>
                </a:tc>
                <a:tc>
                  <a:txBody>
                    <a:bodyPr/>
                    <a:lstStyle/>
                    <a:p>
                      <a:r>
                        <a:rPr lang="en-US" sz="900" dirty="0">
                          <a:highlight>
                            <a:srgbClr val="FFFF00"/>
                          </a:highlight>
                        </a:rPr>
                        <a:t>19:16</a:t>
                      </a:r>
                      <a:endParaRPr lang="en-GB" sz="900" dirty="0">
                        <a:highlight>
                          <a:srgbClr val="FFFF00"/>
                        </a:highlight>
                      </a:endParaRPr>
                    </a:p>
                  </a:txBody>
                  <a:tcPr/>
                </a:tc>
                <a:tc>
                  <a:txBody>
                    <a:bodyPr/>
                    <a:lstStyle/>
                    <a:p>
                      <a:r>
                        <a:rPr lang="en-US" sz="900" i="1" dirty="0">
                          <a:highlight>
                            <a:srgbClr val="FFFF00"/>
                          </a:highlight>
                        </a:rPr>
                        <a:t>Incoming</a:t>
                      </a:r>
                      <a:endParaRPr lang="en-GB" sz="900" i="1" dirty="0">
                        <a:highlight>
                          <a:srgbClr val="FFFF00"/>
                        </a:highlight>
                      </a:endParaRPr>
                    </a:p>
                  </a:txBody>
                  <a:tcPr/>
                </a:tc>
                <a:tc>
                  <a:txBody>
                    <a:bodyPr/>
                    <a:lstStyle/>
                    <a:p>
                      <a:r>
                        <a:rPr lang="en-US" sz="900" dirty="0">
                          <a:highlight>
                            <a:srgbClr val="FFFF00"/>
                          </a:highlight>
                        </a:rPr>
                        <a:t>0:32</a:t>
                      </a:r>
                      <a:endParaRPr lang="en-GB" sz="900" dirty="0">
                        <a:highlight>
                          <a:srgbClr val="FFFF00"/>
                        </a:highlight>
                      </a:endParaRPr>
                    </a:p>
                  </a:txBody>
                  <a:tcPr/>
                </a:tc>
                <a:tc>
                  <a:txBody>
                    <a:bodyPr/>
                    <a:lstStyle/>
                    <a:p>
                      <a:r>
                        <a:rPr lang="en-US" sz="900" dirty="0">
                          <a:highlight>
                            <a:srgbClr val="FFFF00"/>
                          </a:highlight>
                        </a:rPr>
                        <a:t>L689B</a:t>
                      </a:r>
                      <a:endParaRPr lang="en-GB" sz="900" dirty="0">
                        <a:highlight>
                          <a:srgbClr val="FFFF00"/>
                        </a:highlight>
                      </a:endParaRPr>
                    </a:p>
                  </a:txBody>
                  <a:tcPr/>
                </a:tc>
                <a:tc>
                  <a:txBody>
                    <a:bodyPr/>
                    <a:lstStyle/>
                    <a:p>
                      <a:r>
                        <a:rPr lang="en-US" sz="900" b="0" i="0" kern="1200" dirty="0">
                          <a:solidFill>
                            <a:schemeClr val="tx1"/>
                          </a:solidFill>
                          <a:effectLst/>
                          <a:highlight>
                            <a:srgbClr val="FFFF00"/>
                          </a:highlight>
                          <a:latin typeface="+mn-lt"/>
                          <a:ea typeface="+mn-ea"/>
                          <a:cs typeface="+mn-cs"/>
                        </a:rPr>
                        <a:t>The 7:09 p.m. and 7:16 p.m. calls are the two most significant calls in the case, because both calls were routed through L689B — which is the tower/antenna whose range is almost exclusively limited to the southwest leg of the park where H was buried.</a:t>
                      </a:r>
                      <a:endParaRPr lang="en-GB" sz="900" dirty="0">
                        <a:highlight>
                          <a:srgbClr val="FFFF00"/>
                        </a:highlight>
                      </a:endParaRPr>
                    </a:p>
                  </a:txBody>
                  <a:tcPr/>
                </a:tc>
                <a:extLst>
                  <a:ext uri="{0D108BD9-81ED-4DB2-BD59-A6C34878D82A}">
                    <a16:rowId xmlns:a16="http://schemas.microsoft.com/office/drawing/2014/main" val="1222275908"/>
                  </a:ext>
                </a:extLst>
              </a:tr>
              <a:tr h="1015426">
                <a:tc>
                  <a:txBody>
                    <a:bodyPr/>
                    <a:lstStyle/>
                    <a:p>
                      <a:r>
                        <a:rPr lang="en-US" sz="900" dirty="0"/>
                        <a:t>23</a:t>
                      </a:r>
                      <a:endParaRPr lang="en-GB" sz="900" dirty="0"/>
                    </a:p>
                  </a:txBody>
                  <a:tcPr/>
                </a:tc>
                <a:tc>
                  <a:txBody>
                    <a:bodyPr/>
                    <a:lstStyle/>
                    <a:p>
                      <a:r>
                        <a:rPr lang="en-US" sz="900" dirty="0"/>
                        <a:t>20:04</a:t>
                      </a:r>
                      <a:endParaRPr lang="en-GB" sz="900" dirty="0"/>
                    </a:p>
                  </a:txBody>
                  <a:tcPr/>
                </a:tc>
                <a:tc>
                  <a:txBody>
                    <a:bodyPr/>
                    <a:lstStyle/>
                    <a:p>
                      <a:r>
                        <a:rPr lang="en-US" sz="900" i="0" dirty="0"/>
                        <a:t>E Pager</a:t>
                      </a:r>
                      <a:endParaRPr lang="en-GB" sz="900" i="0" dirty="0"/>
                    </a:p>
                  </a:txBody>
                  <a:tcPr/>
                </a:tc>
                <a:tc>
                  <a:txBody>
                    <a:bodyPr/>
                    <a:lstStyle/>
                    <a:p>
                      <a:r>
                        <a:rPr lang="en-US" sz="900" dirty="0"/>
                        <a:t>0:32</a:t>
                      </a:r>
                      <a:endParaRPr lang="en-GB" sz="900" dirty="0"/>
                    </a:p>
                  </a:txBody>
                  <a:tcPr/>
                </a:tc>
                <a:tc>
                  <a:txBody>
                    <a:bodyPr/>
                    <a:lstStyle/>
                    <a:p>
                      <a:r>
                        <a:rPr lang="en-US" sz="900" dirty="0"/>
                        <a:t>L653A</a:t>
                      </a:r>
                      <a:endParaRPr lang="en-GB" sz="900" dirty="0"/>
                    </a:p>
                  </a:txBody>
                  <a:tcPr/>
                </a:tc>
                <a:tc>
                  <a:txBody>
                    <a:bodyPr/>
                    <a:lstStyle/>
                    <a:p>
                      <a:r>
                        <a:rPr lang="en-US" sz="900" b="0" i="0" kern="1200" dirty="0">
                          <a:solidFill>
                            <a:schemeClr val="tx1"/>
                          </a:solidFill>
                          <a:effectLst/>
                          <a:latin typeface="+mn-lt"/>
                          <a:ea typeface="+mn-ea"/>
                          <a:cs typeface="+mn-cs"/>
                        </a:rPr>
                        <a:t>At trial, E testified that “[b]</a:t>
                      </a:r>
                      <a:r>
                        <a:rPr lang="en-US" sz="900" b="0" i="0" kern="1200" dirty="0" err="1">
                          <a:solidFill>
                            <a:schemeClr val="tx1"/>
                          </a:solidFill>
                          <a:effectLst/>
                          <a:latin typeface="+mn-lt"/>
                          <a:ea typeface="+mn-ea"/>
                          <a:cs typeface="+mn-cs"/>
                        </a:rPr>
                        <a:t>etween</a:t>
                      </a:r>
                      <a:r>
                        <a:rPr lang="en-US" sz="900" b="0" i="0" kern="1200" dirty="0">
                          <a:solidFill>
                            <a:schemeClr val="tx1"/>
                          </a:solidFill>
                          <a:effectLst/>
                          <a:latin typeface="+mn-lt"/>
                          <a:ea typeface="+mn-ea"/>
                          <a:cs typeface="+mn-cs"/>
                        </a:rPr>
                        <a:t> 8:00-8:15 p.m., [she] got a message from [J] to pick him up at [the shopping </a:t>
                      </a:r>
                      <a:r>
                        <a:rPr lang="en-US" sz="900" b="0" i="0" kern="1200" dirty="0" err="1">
                          <a:solidFill>
                            <a:schemeClr val="tx1"/>
                          </a:solidFill>
                          <a:effectLst/>
                          <a:latin typeface="+mn-lt"/>
                          <a:ea typeface="+mn-ea"/>
                          <a:cs typeface="+mn-cs"/>
                        </a:rPr>
                        <a:t>centre</a:t>
                      </a:r>
                      <a:r>
                        <a:rPr lang="en-US" sz="900" b="0" i="0" kern="1200" dirty="0">
                          <a:solidFill>
                            <a:schemeClr val="tx1"/>
                          </a:solidFill>
                          <a:effectLst/>
                          <a:latin typeface="+mn-lt"/>
                          <a:ea typeface="+mn-ea"/>
                          <a:cs typeface="+mn-cs"/>
                        </a:rPr>
                        <a:t>] in 15 minutes, so she left and picked him up.” Jenn arrived there first. When J and B arrived, “[B] was . . . driving, and said hello to [E]. [J] got in her car and said . . . ‘[B] strangled H in [a] parking lot. [I] saw her body in the trunk.’ . . . [B] used [J’s] shovels to bury her and [J] wanted to make sure there were no fingerprints on them.”</a:t>
                      </a:r>
                      <a:endParaRPr lang="en-GB" sz="900" dirty="0"/>
                    </a:p>
                  </a:txBody>
                  <a:tcPr/>
                </a:tc>
                <a:extLst>
                  <a:ext uri="{0D108BD9-81ED-4DB2-BD59-A6C34878D82A}">
                    <a16:rowId xmlns:a16="http://schemas.microsoft.com/office/drawing/2014/main" val="630458315"/>
                  </a:ext>
                </a:extLst>
              </a:tr>
              <a:tr h="663932">
                <a:tc>
                  <a:txBody>
                    <a:bodyPr/>
                    <a:lstStyle/>
                    <a:p>
                      <a:r>
                        <a:rPr lang="en-US" sz="900" dirty="0"/>
                        <a:t>24</a:t>
                      </a:r>
                      <a:endParaRPr lang="en-GB" sz="900" dirty="0"/>
                    </a:p>
                  </a:txBody>
                  <a:tcPr/>
                </a:tc>
                <a:tc>
                  <a:txBody>
                    <a:bodyPr/>
                    <a:lstStyle/>
                    <a:p>
                      <a:r>
                        <a:rPr lang="en-US" sz="900" dirty="0"/>
                        <a:t>20:05</a:t>
                      </a:r>
                      <a:endParaRPr lang="en-GB" sz="900" dirty="0"/>
                    </a:p>
                  </a:txBody>
                  <a:tcPr/>
                </a:tc>
                <a:tc>
                  <a:txBody>
                    <a:bodyPr/>
                    <a:lstStyle/>
                    <a:p>
                      <a:r>
                        <a:rPr lang="en-US" sz="900" i="0" dirty="0"/>
                        <a:t>E Pager</a:t>
                      </a:r>
                      <a:endParaRPr lang="en-GB" sz="900" i="0" dirty="0"/>
                    </a:p>
                  </a:txBody>
                  <a:tcPr/>
                </a:tc>
                <a:tc>
                  <a:txBody>
                    <a:bodyPr/>
                    <a:lstStyle/>
                    <a:p>
                      <a:r>
                        <a:rPr lang="en-US" sz="900" dirty="0"/>
                        <a:t>0:13</a:t>
                      </a:r>
                      <a:endParaRPr lang="en-GB" sz="900" dirty="0"/>
                    </a:p>
                  </a:txBody>
                  <a:tcPr/>
                </a:tc>
                <a:tc>
                  <a:txBody>
                    <a:bodyPr/>
                    <a:lstStyle/>
                    <a:p>
                      <a:r>
                        <a:rPr lang="en-US" sz="900" dirty="0"/>
                        <a:t>L653C</a:t>
                      </a:r>
                      <a:endParaRPr lang="en-GB" sz="900" dirty="0"/>
                    </a:p>
                  </a:txBody>
                  <a:tcPr/>
                </a:tc>
                <a:tc>
                  <a:txBody>
                    <a:bodyPr/>
                    <a:lstStyle/>
                    <a:p>
                      <a:r>
                        <a:rPr lang="en-US" sz="900" b="0" i="0" kern="1200" dirty="0">
                          <a:solidFill>
                            <a:schemeClr val="tx1"/>
                          </a:solidFill>
                          <a:effectLst/>
                          <a:latin typeface="+mn-lt"/>
                          <a:ea typeface="+mn-ea"/>
                          <a:cs typeface="+mn-cs"/>
                        </a:rPr>
                        <a:t>The 8:04 and 8:05 calls show that whoever has the cell phone was probably somewhere the road where H’s car was abandoned (J later led police to where the car had been ditched), these calls are almost certainly showing the killer abandoning the car after burying her body.</a:t>
                      </a:r>
                      <a:endParaRPr lang="en-GB" sz="900" dirty="0"/>
                    </a:p>
                  </a:txBody>
                  <a:tcPr/>
                </a:tc>
                <a:extLst>
                  <a:ext uri="{0D108BD9-81ED-4DB2-BD59-A6C34878D82A}">
                    <a16:rowId xmlns:a16="http://schemas.microsoft.com/office/drawing/2014/main" val="419783180"/>
                  </a:ext>
                </a:extLst>
              </a:tr>
              <a:tr h="195274">
                <a:tc>
                  <a:txBody>
                    <a:bodyPr/>
                    <a:lstStyle/>
                    <a:p>
                      <a:r>
                        <a:rPr lang="en-US" sz="900" dirty="0"/>
                        <a:t>25</a:t>
                      </a:r>
                      <a:endParaRPr lang="en-GB" sz="900" dirty="0"/>
                    </a:p>
                  </a:txBody>
                  <a:tcPr/>
                </a:tc>
                <a:tc>
                  <a:txBody>
                    <a:bodyPr/>
                    <a:lstStyle/>
                    <a:p>
                      <a:r>
                        <a:rPr lang="en-US" sz="900" dirty="0"/>
                        <a:t>21:01</a:t>
                      </a:r>
                      <a:endParaRPr lang="en-GB" sz="900" dirty="0"/>
                    </a:p>
                  </a:txBody>
                  <a:tcPr/>
                </a:tc>
                <a:tc>
                  <a:txBody>
                    <a:bodyPr/>
                    <a:lstStyle/>
                    <a:p>
                      <a:r>
                        <a:rPr lang="en-US" sz="900" i="0" dirty="0"/>
                        <a:t>N</a:t>
                      </a:r>
                      <a:endParaRPr lang="en-GB" sz="900" i="0" dirty="0"/>
                    </a:p>
                  </a:txBody>
                  <a:tcPr/>
                </a:tc>
                <a:tc>
                  <a:txBody>
                    <a:bodyPr/>
                    <a:lstStyle/>
                    <a:p>
                      <a:r>
                        <a:rPr lang="en-US" sz="900" dirty="0"/>
                        <a:t>01:24</a:t>
                      </a:r>
                      <a:endParaRPr lang="en-GB" sz="900" dirty="0"/>
                    </a:p>
                  </a:txBody>
                  <a:tcPr/>
                </a:tc>
                <a:tc>
                  <a:txBody>
                    <a:bodyPr/>
                    <a:lstStyle/>
                    <a:p>
                      <a:r>
                        <a:rPr lang="en-US" sz="900" dirty="0"/>
                        <a:t>L651C</a:t>
                      </a:r>
                      <a:endParaRPr lang="en-GB" sz="900" dirty="0"/>
                    </a:p>
                  </a:txBody>
                  <a:tcPr/>
                </a:tc>
                <a:tc>
                  <a:txBody>
                    <a:bodyPr/>
                    <a:lstStyle/>
                    <a:p>
                      <a:r>
                        <a:rPr lang="en-US" sz="900" dirty="0"/>
                        <a:t>N = B’s friend</a:t>
                      </a:r>
                      <a:endParaRPr lang="en-GB" sz="900" dirty="0"/>
                    </a:p>
                  </a:txBody>
                  <a:tcPr/>
                </a:tc>
                <a:extLst>
                  <a:ext uri="{0D108BD9-81ED-4DB2-BD59-A6C34878D82A}">
                    <a16:rowId xmlns:a16="http://schemas.microsoft.com/office/drawing/2014/main" val="1130592177"/>
                  </a:ext>
                </a:extLst>
              </a:tr>
            </a:tbl>
          </a:graphicData>
        </a:graphic>
      </p:graphicFrame>
      <p:sp>
        <p:nvSpPr>
          <p:cNvPr id="5" name="TextBox 4">
            <a:extLst>
              <a:ext uri="{FF2B5EF4-FFF2-40B4-BE49-F238E27FC236}">
                <a16:creationId xmlns:a16="http://schemas.microsoft.com/office/drawing/2014/main" id="{DED9B34A-160C-405C-8448-C674631212C5}"/>
              </a:ext>
            </a:extLst>
          </p:cNvPr>
          <p:cNvSpPr txBox="1"/>
          <p:nvPr/>
        </p:nvSpPr>
        <p:spPr>
          <a:xfrm>
            <a:off x="0" y="-349999"/>
            <a:ext cx="1821268" cy="369332"/>
          </a:xfrm>
          <a:prstGeom prst="rect">
            <a:avLst/>
          </a:prstGeom>
          <a:noFill/>
        </p:spPr>
        <p:txBody>
          <a:bodyPr wrap="none" rtlCol="0">
            <a:spAutoFit/>
          </a:bodyPr>
          <a:lstStyle/>
          <a:p>
            <a:r>
              <a:rPr lang="en-US" dirty="0"/>
              <a:t>2)a)</a:t>
            </a:r>
            <a:r>
              <a:rPr lang="en-US" dirty="0" err="1"/>
              <a:t>i</a:t>
            </a:r>
            <a:r>
              <a:rPr lang="en-US" dirty="0"/>
              <a:t>) Call records</a:t>
            </a:r>
            <a:endParaRPr lang="en-GB" dirty="0"/>
          </a:p>
        </p:txBody>
      </p:sp>
    </p:spTree>
    <p:extLst>
      <p:ext uri="{BB962C8B-B14F-4D97-AF65-F5344CB8AC3E}">
        <p14:creationId xmlns:p14="http://schemas.microsoft.com/office/powerpoint/2010/main" val="33312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2C56D587-8331-4E6D-A196-1800BE26BF42}"/>
              </a:ext>
            </a:extLst>
          </p:cNvPr>
          <p:cNvGraphicFramePr>
            <a:graphicFrameLocks noGrp="1"/>
          </p:cNvGraphicFramePr>
          <p:nvPr>
            <p:extLst>
              <p:ext uri="{D42A27DB-BD31-4B8C-83A1-F6EECF244321}">
                <p14:modId xmlns:p14="http://schemas.microsoft.com/office/powerpoint/2010/main" val="2010169090"/>
              </p:ext>
            </p:extLst>
          </p:nvPr>
        </p:nvGraphicFramePr>
        <p:xfrm>
          <a:off x="0" y="0"/>
          <a:ext cx="6881566" cy="2621355"/>
        </p:xfrm>
        <a:graphic>
          <a:graphicData uri="http://schemas.openxmlformats.org/drawingml/2006/table">
            <a:tbl>
              <a:tblPr firstRow="1" bandRow="1">
                <a:tableStyleId>{5940675A-B579-460E-94D1-54222C63F5DA}</a:tableStyleId>
              </a:tblPr>
              <a:tblGrid>
                <a:gridCol w="318655">
                  <a:extLst>
                    <a:ext uri="{9D8B030D-6E8A-4147-A177-3AD203B41FA5}">
                      <a16:colId xmlns:a16="http://schemas.microsoft.com/office/drawing/2014/main" val="1529090467"/>
                    </a:ext>
                  </a:extLst>
                </a:gridCol>
                <a:gridCol w="504305">
                  <a:extLst>
                    <a:ext uri="{9D8B030D-6E8A-4147-A177-3AD203B41FA5}">
                      <a16:colId xmlns:a16="http://schemas.microsoft.com/office/drawing/2014/main" val="3430877740"/>
                    </a:ext>
                  </a:extLst>
                </a:gridCol>
                <a:gridCol w="667512">
                  <a:extLst>
                    <a:ext uri="{9D8B030D-6E8A-4147-A177-3AD203B41FA5}">
                      <a16:colId xmlns:a16="http://schemas.microsoft.com/office/drawing/2014/main" val="7878609"/>
                    </a:ext>
                  </a:extLst>
                </a:gridCol>
                <a:gridCol w="676656">
                  <a:extLst>
                    <a:ext uri="{9D8B030D-6E8A-4147-A177-3AD203B41FA5}">
                      <a16:colId xmlns:a16="http://schemas.microsoft.com/office/drawing/2014/main" val="3309836735"/>
                    </a:ext>
                  </a:extLst>
                </a:gridCol>
                <a:gridCol w="566928">
                  <a:extLst>
                    <a:ext uri="{9D8B030D-6E8A-4147-A177-3AD203B41FA5}">
                      <a16:colId xmlns:a16="http://schemas.microsoft.com/office/drawing/2014/main" val="2496295805"/>
                    </a:ext>
                  </a:extLst>
                </a:gridCol>
                <a:gridCol w="4147510">
                  <a:extLst>
                    <a:ext uri="{9D8B030D-6E8A-4147-A177-3AD203B41FA5}">
                      <a16:colId xmlns:a16="http://schemas.microsoft.com/office/drawing/2014/main" val="3187858152"/>
                    </a:ext>
                  </a:extLst>
                </a:gridCol>
              </a:tblGrid>
              <a:tr h="0">
                <a:tc>
                  <a:txBody>
                    <a:bodyPr/>
                    <a:lstStyle/>
                    <a:p>
                      <a:endParaRPr lang="en-GB" sz="900" b="1" dirty="0"/>
                    </a:p>
                  </a:txBody>
                  <a:tcPr/>
                </a:tc>
                <a:tc>
                  <a:txBody>
                    <a:bodyPr/>
                    <a:lstStyle/>
                    <a:p>
                      <a:r>
                        <a:rPr lang="en-US" sz="900" b="1"/>
                        <a:t>Time</a:t>
                      </a:r>
                      <a:endParaRPr lang="en-GB" sz="900" b="1"/>
                    </a:p>
                  </a:txBody>
                  <a:tcPr/>
                </a:tc>
                <a:tc>
                  <a:txBody>
                    <a:bodyPr/>
                    <a:lstStyle/>
                    <a:p>
                      <a:r>
                        <a:rPr lang="en-US" sz="900" b="1" dirty="0"/>
                        <a:t>To</a:t>
                      </a:r>
                      <a:endParaRPr lang="en-GB" sz="900" b="1" dirty="0"/>
                    </a:p>
                  </a:txBody>
                  <a:tcPr/>
                </a:tc>
                <a:tc>
                  <a:txBody>
                    <a:bodyPr/>
                    <a:lstStyle/>
                    <a:p>
                      <a:r>
                        <a:rPr lang="en-US" sz="900" b="1" dirty="0"/>
                        <a:t>Duration</a:t>
                      </a:r>
                      <a:endParaRPr lang="en-GB" sz="900" b="1" dirty="0"/>
                    </a:p>
                  </a:txBody>
                  <a:tcPr/>
                </a:tc>
                <a:tc>
                  <a:txBody>
                    <a:bodyPr/>
                    <a:lstStyle/>
                    <a:p>
                      <a:r>
                        <a:rPr lang="en-US" sz="900" b="1" dirty="0"/>
                        <a:t>Tower</a:t>
                      </a:r>
                      <a:endParaRPr lang="en-GB" sz="900" b="1" dirty="0"/>
                    </a:p>
                  </a:txBody>
                  <a:tcPr/>
                </a:tc>
                <a:tc>
                  <a:txBody>
                    <a:bodyPr/>
                    <a:lstStyle/>
                    <a:p>
                      <a:r>
                        <a:rPr lang="en-US" sz="900" b="1" dirty="0"/>
                        <a:t>Notes</a:t>
                      </a:r>
                      <a:endParaRPr lang="en-GB" sz="900" b="1" dirty="0"/>
                    </a:p>
                  </a:txBody>
                  <a:tcPr/>
                </a:tc>
                <a:extLst>
                  <a:ext uri="{0D108BD9-81ED-4DB2-BD59-A6C34878D82A}">
                    <a16:rowId xmlns:a16="http://schemas.microsoft.com/office/drawing/2014/main" val="40003875"/>
                  </a:ext>
                </a:extLst>
              </a:tr>
              <a:tr h="195274">
                <a:tc>
                  <a:txBody>
                    <a:bodyPr/>
                    <a:lstStyle/>
                    <a:p>
                      <a:r>
                        <a:rPr lang="en-US" sz="900" dirty="0"/>
                        <a:t>26</a:t>
                      </a:r>
                      <a:endParaRPr lang="en-GB" sz="900" dirty="0"/>
                    </a:p>
                  </a:txBody>
                  <a:tcPr/>
                </a:tc>
                <a:tc>
                  <a:txBody>
                    <a:bodyPr/>
                    <a:lstStyle/>
                    <a:p>
                      <a:r>
                        <a:rPr lang="en-US" sz="900" dirty="0"/>
                        <a:t>21:03</a:t>
                      </a:r>
                      <a:endParaRPr lang="en-GB" sz="900" dirty="0"/>
                    </a:p>
                  </a:txBody>
                  <a:tcPr/>
                </a:tc>
                <a:tc>
                  <a:txBody>
                    <a:bodyPr/>
                    <a:lstStyle/>
                    <a:p>
                      <a:r>
                        <a:rPr lang="en-US" sz="900" i="0" dirty="0"/>
                        <a:t>K</a:t>
                      </a:r>
                      <a:endParaRPr lang="en-GB" sz="900" i="0" dirty="0"/>
                    </a:p>
                  </a:txBody>
                  <a:tcPr/>
                </a:tc>
                <a:tc>
                  <a:txBody>
                    <a:bodyPr/>
                    <a:lstStyle/>
                    <a:p>
                      <a:r>
                        <a:rPr lang="en-US" sz="900" dirty="0"/>
                        <a:t>05:28</a:t>
                      </a:r>
                      <a:endParaRPr lang="en-GB" sz="900" dirty="0"/>
                    </a:p>
                  </a:txBody>
                  <a:tcPr/>
                </a:tc>
                <a:tc>
                  <a:txBody>
                    <a:bodyPr/>
                    <a:lstStyle/>
                    <a:p>
                      <a:r>
                        <a:rPr lang="en-US" sz="900" dirty="0"/>
                        <a:t>L651C</a:t>
                      </a:r>
                      <a:endParaRPr lang="en-GB" sz="900" dirty="0"/>
                    </a:p>
                  </a:txBody>
                  <a:tcPr/>
                </a:tc>
                <a:tc>
                  <a:txBody>
                    <a:bodyPr/>
                    <a:lstStyle/>
                    <a:p>
                      <a:r>
                        <a:rPr lang="en-US" sz="900" dirty="0"/>
                        <a:t>K = B’s friend</a:t>
                      </a:r>
                      <a:endParaRPr lang="en-GB" sz="900" dirty="0"/>
                    </a:p>
                  </a:txBody>
                  <a:tcPr/>
                </a:tc>
                <a:extLst>
                  <a:ext uri="{0D108BD9-81ED-4DB2-BD59-A6C34878D82A}">
                    <a16:rowId xmlns:a16="http://schemas.microsoft.com/office/drawing/2014/main" val="80812629"/>
                  </a:ext>
                </a:extLst>
              </a:tr>
              <a:tr h="195274">
                <a:tc>
                  <a:txBody>
                    <a:bodyPr/>
                    <a:lstStyle/>
                    <a:p>
                      <a:r>
                        <a:rPr lang="en-US" sz="900" dirty="0"/>
                        <a:t>27</a:t>
                      </a:r>
                      <a:endParaRPr lang="en-GB" sz="900" dirty="0"/>
                    </a:p>
                  </a:txBody>
                  <a:tcPr/>
                </a:tc>
                <a:tc>
                  <a:txBody>
                    <a:bodyPr/>
                    <a:lstStyle/>
                    <a:p>
                      <a:r>
                        <a:rPr lang="en-US" sz="900" dirty="0"/>
                        <a:t>21:10</a:t>
                      </a:r>
                      <a:endParaRPr lang="en-GB" sz="900" dirty="0"/>
                    </a:p>
                  </a:txBody>
                  <a:tcPr/>
                </a:tc>
                <a:tc>
                  <a:txBody>
                    <a:bodyPr/>
                    <a:lstStyle/>
                    <a:p>
                      <a:r>
                        <a:rPr lang="en-US" sz="900" i="0" dirty="0"/>
                        <a:t>K</a:t>
                      </a:r>
                      <a:endParaRPr lang="en-GB" sz="900" i="0" dirty="0"/>
                    </a:p>
                  </a:txBody>
                  <a:tcPr/>
                </a:tc>
                <a:tc>
                  <a:txBody>
                    <a:bodyPr/>
                    <a:lstStyle/>
                    <a:p>
                      <a:r>
                        <a:rPr lang="en-US" sz="900" dirty="0"/>
                        <a:t>08:41</a:t>
                      </a:r>
                      <a:endParaRPr lang="en-GB" sz="900" dirty="0"/>
                    </a:p>
                  </a:txBody>
                  <a:tcPr/>
                </a:tc>
                <a:tc>
                  <a:txBody>
                    <a:bodyPr/>
                    <a:lstStyle/>
                    <a:p>
                      <a:r>
                        <a:rPr lang="en-US" sz="900" dirty="0"/>
                        <a:t>L651C</a:t>
                      </a:r>
                      <a:endParaRPr lang="en-GB" sz="900" dirty="0"/>
                    </a:p>
                  </a:txBody>
                  <a:tcPr/>
                </a:tc>
                <a:tc>
                  <a:txBody>
                    <a:bodyPr/>
                    <a:lstStyle/>
                    <a:p>
                      <a:r>
                        <a:rPr lang="en-US" sz="900" dirty="0"/>
                        <a:t>K = B’s friend</a:t>
                      </a:r>
                      <a:endParaRPr lang="en-GB" sz="900" dirty="0"/>
                    </a:p>
                  </a:txBody>
                  <a:tcPr/>
                </a:tc>
                <a:extLst>
                  <a:ext uri="{0D108BD9-81ED-4DB2-BD59-A6C34878D82A}">
                    <a16:rowId xmlns:a16="http://schemas.microsoft.com/office/drawing/2014/main" val="3528209742"/>
                  </a:ext>
                </a:extLst>
              </a:tr>
              <a:tr h="195274">
                <a:tc>
                  <a:txBody>
                    <a:bodyPr/>
                    <a:lstStyle/>
                    <a:p>
                      <a:r>
                        <a:rPr lang="en-US" sz="900" dirty="0"/>
                        <a:t>28</a:t>
                      </a:r>
                      <a:endParaRPr lang="en-GB" sz="900" dirty="0"/>
                    </a:p>
                  </a:txBody>
                  <a:tcPr/>
                </a:tc>
                <a:tc>
                  <a:txBody>
                    <a:bodyPr/>
                    <a:lstStyle/>
                    <a:p>
                      <a:r>
                        <a:rPr lang="en-US" sz="900" dirty="0"/>
                        <a:t>21:57</a:t>
                      </a:r>
                      <a:endParaRPr lang="en-GB" sz="900" dirty="0"/>
                    </a:p>
                  </a:txBody>
                  <a:tcPr/>
                </a:tc>
                <a:tc>
                  <a:txBody>
                    <a:bodyPr/>
                    <a:lstStyle/>
                    <a:p>
                      <a:r>
                        <a:rPr lang="en-US" sz="900" i="0" dirty="0"/>
                        <a:t>N</a:t>
                      </a:r>
                      <a:endParaRPr lang="en-GB" sz="900" i="0" dirty="0"/>
                    </a:p>
                  </a:txBody>
                  <a:tcPr/>
                </a:tc>
                <a:tc>
                  <a:txBody>
                    <a:bodyPr/>
                    <a:lstStyle/>
                    <a:p>
                      <a:r>
                        <a:rPr lang="en-US" sz="900" dirty="0"/>
                        <a:t>0:24</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L651C</a:t>
                      </a:r>
                      <a:endParaRPr lang="en-GB" sz="900" dirty="0"/>
                    </a:p>
                  </a:txBody>
                  <a:tcPr/>
                </a:tc>
                <a:tc>
                  <a:txBody>
                    <a:bodyPr/>
                    <a:lstStyle/>
                    <a:p>
                      <a:r>
                        <a:rPr lang="en-US" sz="900" dirty="0"/>
                        <a:t>N = B’s friend</a:t>
                      </a:r>
                      <a:endParaRPr lang="en-GB" sz="900" dirty="0"/>
                    </a:p>
                  </a:txBody>
                  <a:tcPr/>
                </a:tc>
                <a:extLst>
                  <a:ext uri="{0D108BD9-81ED-4DB2-BD59-A6C34878D82A}">
                    <a16:rowId xmlns:a16="http://schemas.microsoft.com/office/drawing/2014/main" val="2079058006"/>
                  </a:ext>
                </a:extLst>
              </a:tr>
              <a:tr h="1249755">
                <a:tc>
                  <a:txBody>
                    <a:bodyPr/>
                    <a:lstStyle/>
                    <a:p>
                      <a:r>
                        <a:rPr lang="en-US" sz="900" dirty="0"/>
                        <a:t>29</a:t>
                      </a:r>
                      <a:endParaRPr lang="en-GB" sz="900" dirty="0"/>
                    </a:p>
                  </a:txBody>
                  <a:tcPr/>
                </a:tc>
                <a:tc>
                  <a:txBody>
                    <a:bodyPr/>
                    <a:lstStyle/>
                    <a:p>
                      <a:r>
                        <a:rPr lang="en-US" sz="900" dirty="0"/>
                        <a:t>22:02</a:t>
                      </a:r>
                      <a:endParaRPr lang="en-GB" sz="900" dirty="0"/>
                    </a:p>
                  </a:txBody>
                  <a:tcPr/>
                </a:tc>
                <a:tc>
                  <a:txBody>
                    <a:bodyPr/>
                    <a:lstStyle/>
                    <a:p>
                      <a:r>
                        <a:rPr lang="en-US" sz="900" i="0" dirty="0"/>
                        <a:t>Y</a:t>
                      </a:r>
                      <a:endParaRPr lang="en-GB" sz="900" i="0" dirty="0"/>
                    </a:p>
                  </a:txBody>
                  <a:tcPr/>
                </a:tc>
                <a:tc>
                  <a:txBody>
                    <a:bodyPr/>
                    <a:lstStyle/>
                    <a:p>
                      <a:r>
                        <a:rPr lang="en-US" sz="900" dirty="0"/>
                        <a:t>0:06</a:t>
                      </a:r>
                      <a:endParaRPr lang="en-GB" sz="900" dirty="0"/>
                    </a:p>
                  </a:txBody>
                  <a:tcPr/>
                </a:tc>
                <a:tc>
                  <a:txBody>
                    <a:bodyPr/>
                    <a:lstStyle/>
                    <a:p>
                      <a:r>
                        <a:rPr lang="en-US" sz="900" dirty="0"/>
                        <a:t>L698B</a:t>
                      </a:r>
                      <a:endParaRPr lang="en-GB" sz="900" dirty="0"/>
                    </a:p>
                  </a:txBody>
                  <a:tcPr/>
                </a:tc>
                <a:tc>
                  <a:txBody>
                    <a:bodyPr/>
                    <a:lstStyle/>
                    <a:p>
                      <a:r>
                        <a:rPr lang="en-US" sz="900" b="0" i="0" kern="1200" dirty="0">
                          <a:solidFill>
                            <a:schemeClr val="tx1"/>
                          </a:solidFill>
                          <a:effectLst/>
                          <a:latin typeface="+mn-lt"/>
                          <a:ea typeface="+mn-ea"/>
                          <a:cs typeface="+mn-cs"/>
                        </a:rPr>
                        <a:t>This call is another good example of a call routed through a cell tower outside of its normal range. There is no reason to believe — regardless of which witness’s testimony is accepted — that B was anywhere other than at his home at this time, or that he was out somewhere moving around at 10:02 p.m. at night. B was almost certainly at home, and, by chance, his call to Y was routed through the tower directly south (L698), rather than through the tower that calls made from B’s home are most commonly routed through (L651).</a:t>
                      </a:r>
                      <a:endParaRPr lang="en-GB" sz="900" dirty="0"/>
                    </a:p>
                  </a:txBody>
                  <a:tcPr/>
                </a:tc>
                <a:extLst>
                  <a:ext uri="{0D108BD9-81ED-4DB2-BD59-A6C34878D82A}">
                    <a16:rowId xmlns:a16="http://schemas.microsoft.com/office/drawing/2014/main" val="2257585643"/>
                  </a:ext>
                </a:extLst>
              </a:tr>
              <a:tr h="195274">
                <a:tc>
                  <a:txBody>
                    <a:bodyPr/>
                    <a:lstStyle/>
                    <a:p>
                      <a:r>
                        <a:rPr lang="en-US" sz="900" dirty="0"/>
                        <a:t>30</a:t>
                      </a:r>
                      <a:endParaRPr lang="en-GB" sz="900" dirty="0"/>
                    </a:p>
                  </a:txBody>
                  <a:tcPr/>
                </a:tc>
                <a:tc>
                  <a:txBody>
                    <a:bodyPr/>
                    <a:lstStyle/>
                    <a:p>
                      <a:r>
                        <a:rPr lang="en-US" sz="900" dirty="0"/>
                        <a:t>22:29</a:t>
                      </a:r>
                      <a:endParaRPr lang="en-GB" sz="900" dirty="0"/>
                    </a:p>
                  </a:txBody>
                  <a:tcPr/>
                </a:tc>
                <a:tc>
                  <a:txBody>
                    <a:bodyPr/>
                    <a:lstStyle/>
                    <a:p>
                      <a:r>
                        <a:rPr lang="en-US" sz="900" i="0" dirty="0"/>
                        <a:t>D</a:t>
                      </a:r>
                      <a:endParaRPr lang="en-GB" sz="900" i="0" dirty="0"/>
                    </a:p>
                  </a:txBody>
                  <a:tcPr/>
                </a:tc>
                <a:tc>
                  <a:txBody>
                    <a:bodyPr/>
                    <a:lstStyle/>
                    <a:p>
                      <a:r>
                        <a:rPr lang="en-US" sz="900" dirty="0"/>
                        <a:t>0:18</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L651C</a:t>
                      </a:r>
                      <a:endParaRPr lang="en-GB" sz="900" dirty="0"/>
                    </a:p>
                  </a:txBody>
                  <a:tcPr/>
                </a:tc>
                <a:tc>
                  <a:txBody>
                    <a:bodyPr/>
                    <a:lstStyle/>
                    <a:p>
                      <a:r>
                        <a:rPr lang="en-US" sz="900" dirty="0"/>
                        <a:t>D = B’s friend</a:t>
                      </a:r>
                      <a:endParaRPr lang="en-GB" sz="900" dirty="0"/>
                    </a:p>
                  </a:txBody>
                  <a:tcPr/>
                </a:tc>
                <a:extLst>
                  <a:ext uri="{0D108BD9-81ED-4DB2-BD59-A6C34878D82A}">
                    <a16:rowId xmlns:a16="http://schemas.microsoft.com/office/drawing/2014/main" val="1371221754"/>
                  </a:ext>
                </a:extLst>
              </a:tr>
              <a:tr h="146252">
                <a:tc>
                  <a:txBody>
                    <a:bodyPr/>
                    <a:lstStyle/>
                    <a:p>
                      <a:r>
                        <a:rPr lang="en-US" sz="900" dirty="0"/>
                        <a:t>31</a:t>
                      </a:r>
                      <a:endParaRPr lang="en-GB" sz="900" dirty="0"/>
                    </a:p>
                  </a:txBody>
                  <a:tcPr/>
                </a:tc>
                <a:tc>
                  <a:txBody>
                    <a:bodyPr/>
                    <a:lstStyle/>
                    <a:p>
                      <a:r>
                        <a:rPr lang="en-US" sz="900" dirty="0"/>
                        <a:t>22:30</a:t>
                      </a:r>
                      <a:endParaRPr lang="en-GB" sz="900" dirty="0"/>
                    </a:p>
                  </a:txBody>
                  <a:tcPr/>
                </a:tc>
                <a:tc>
                  <a:txBody>
                    <a:bodyPr/>
                    <a:lstStyle/>
                    <a:p>
                      <a:r>
                        <a:rPr lang="en-US" sz="900" i="0" dirty="0"/>
                        <a:t>A</a:t>
                      </a:r>
                      <a:endParaRPr lang="en-GB" sz="900" i="0" dirty="0"/>
                    </a:p>
                  </a:txBody>
                  <a:tcPr/>
                </a:tc>
                <a:tc>
                  <a:txBody>
                    <a:bodyPr/>
                    <a:lstStyle/>
                    <a:p>
                      <a:r>
                        <a:rPr lang="en-US" sz="900" dirty="0"/>
                        <a:t>01:44</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L651C</a:t>
                      </a:r>
                      <a:endParaRPr lang="en-GB" sz="900" dirty="0"/>
                    </a:p>
                  </a:txBody>
                  <a:tcPr/>
                </a:tc>
                <a:tc>
                  <a:txBody>
                    <a:bodyPr/>
                    <a:lstStyle/>
                    <a:p>
                      <a:r>
                        <a:rPr lang="en-US" sz="900" dirty="0"/>
                        <a:t>A = B’s friend</a:t>
                      </a:r>
                      <a:endParaRPr lang="en-GB" sz="900" dirty="0"/>
                    </a:p>
                  </a:txBody>
                  <a:tcPr/>
                </a:tc>
                <a:extLst>
                  <a:ext uri="{0D108BD9-81ED-4DB2-BD59-A6C34878D82A}">
                    <a16:rowId xmlns:a16="http://schemas.microsoft.com/office/drawing/2014/main" val="1815124606"/>
                  </a:ext>
                </a:extLst>
              </a:tr>
            </a:tbl>
          </a:graphicData>
        </a:graphic>
      </p:graphicFrame>
      <p:sp>
        <p:nvSpPr>
          <p:cNvPr id="10" name="TextBox 9">
            <a:extLst>
              <a:ext uri="{FF2B5EF4-FFF2-40B4-BE49-F238E27FC236}">
                <a16:creationId xmlns:a16="http://schemas.microsoft.com/office/drawing/2014/main" id="{53FBCC75-1E0E-4BA0-AB5B-DD1B1DD87426}"/>
              </a:ext>
            </a:extLst>
          </p:cNvPr>
          <p:cNvSpPr txBox="1"/>
          <p:nvPr/>
        </p:nvSpPr>
        <p:spPr>
          <a:xfrm>
            <a:off x="0" y="-349999"/>
            <a:ext cx="1697837" cy="369332"/>
          </a:xfrm>
          <a:prstGeom prst="rect">
            <a:avLst/>
          </a:prstGeom>
          <a:noFill/>
        </p:spPr>
        <p:txBody>
          <a:bodyPr wrap="none" rtlCol="0">
            <a:spAutoFit/>
          </a:bodyPr>
          <a:lstStyle/>
          <a:p>
            <a:r>
              <a:rPr lang="en-US" dirty="0"/>
              <a:t>2)ii) Call records</a:t>
            </a:r>
            <a:endParaRPr lang="en-GB" dirty="0"/>
          </a:p>
        </p:txBody>
      </p:sp>
    </p:spTree>
    <p:extLst>
      <p:ext uri="{BB962C8B-B14F-4D97-AF65-F5344CB8AC3E}">
        <p14:creationId xmlns:p14="http://schemas.microsoft.com/office/powerpoint/2010/main" val="427119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ACCC12-49F9-41E6-B85E-6B6A1BCAE5B8}"/>
              </a:ext>
            </a:extLst>
          </p:cNvPr>
          <p:cNvPicPr>
            <a:picLocks noChangeAspect="1"/>
          </p:cNvPicPr>
          <p:nvPr/>
        </p:nvPicPr>
        <p:blipFill rotWithShape="1">
          <a:blip r:embed="rId2"/>
          <a:srcRect l="868" t="3929" r="9734" b="16312"/>
          <a:stretch/>
        </p:blipFill>
        <p:spPr>
          <a:xfrm>
            <a:off x="-6449" y="2735073"/>
            <a:ext cx="6864449" cy="4707128"/>
          </a:xfrm>
          <a:prstGeom prst="rect">
            <a:avLst/>
          </a:prstGeom>
        </p:spPr>
      </p:pic>
      <p:sp>
        <p:nvSpPr>
          <p:cNvPr id="4" name="TextBox 3">
            <a:extLst>
              <a:ext uri="{FF2B5EF4-FFF2-40B4-BE49-F238E27FC236}">
                <a16:creationId xmlns:a16="http://schemas.microsoft.com/office/drawing/2014/main" id="{3642C799-20EE-427E-AC6C-6125DA8E2CEE}"/>
              </a:ext>
            </a:extLst>
          </p:cNvPr>
          <p:cNvSpPr txBox="1"/>
          <p:nvPr/>
        </p:nvSpPr>
        <p:spPr>
          <a:xfrm>
            <a:off x="0" y="0"/>
            <a:ext cx="4760278" cy="369332"/>
          </a:xfrm>
          <a:prstGeom prst="rect">
            <a:avLst/>
          </a:prstGeom>
          <a:noFill/>
        </p:spPr>
        <p:txBody>
          <a:bodyPr wrap="none" rtlCol="0">
            <a:spAutoFit/>
          </a:bodyPr>
          <a:lstStyle/>
          <a:p>
            <a:r>
              <a:rPr lang="en-US" dirty="0"/>
              <a:t>2)b) Map of phone towers &amp; locations of interest</a:t>
            </a:r>
            <a:endParaRPr lang="en-GB" dirty="0"/>
          </a:p>
        </p:txBody>
      </p:sp>
    </p:spTree>
    <p:extLst>
      <p:ext uri="{BB962C8B-B14F-4D97-AF65-F5344CB8AC3E}">
        <p14:creationId xmlns:p14="http://schemas.microsoft.com/office/powerpoint/2010/main" val="128754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E2933-B476-474A-AA6F-DEED073D1DB2}"/>
              </a:ext>
            </a:extLst>
          </p:cNvPr>
          <p:cNvSpPr txBox="1"/>
          <p:nvPr/>
        </p:nvSpPr>
        <p:spPr>
          <a:xfrm>
            <a:off x="0" y="0"/>
            <a:ext cx="5462008" cy="369332"/>
          </a:xfrm>
          <a:prstGeom prst="rect">
            <a:avLst/>
          </a:prstGeom>
          <a:noFill/>
        </p:spPr>
        <p:txBody>
          <a:bodyPr wrap="none" rtlCol="0">
            <a:spAutoFit/>
          </a:bodyPr>
          <a:lstStyle/>
          <a:p>
            <a:r>
              <a:rPr lang="en-US" dirty="0"/>
              <a:t>2)c) Cover sheet information submitted with call records</a:t>
            </a:r>
            <a:endParaRPr lang="en-GB" dirty="0"/>
          </a:p>
        </p:txBody>
      </p:sp>
      <p:pic>
        <p:nvPicPr>
          <p:cNvPr id="3" name="Picture 2" descr="A picture containing table&#10;&#10;Description automatically generated">
            <a:extLst>
              <a:ext uri="{FF2B5EF4-FFF2-40B4-BE49-F238E27FC236}">
                <a16:creationId xmlns:a16="http://schemas.microsoft.com/office/drawing/2014/main" id="{DD411F66-87AB-4B33-BE5C-9F4D99B4E36F}"/>
              </a:ext>
            </a:extLst>
          </p:cNvPr>
          <p:cNvPicPr>
            <a:picLocks noChangeAspect="1"/>
          </p:cNvPicPr>
          <p:nvPr/>
        </p:nvPicPr>
        <p:blipFill rotWithShape="1">
          <a:blip r:embed="rId2"/>
          <a:srcRect t="4679"/>
          <a:stretch/>
        </p:blipFill>
        <p:spPr>
          <a:xfrm>
            <a:off x="0" y="3028950"/>
            <a:ext cx="6842335" cy="3848100"/>
          </a:xfrm>
          <a:prstGeom prst="rect">
            <a:avLst/>
          </a:prstGeom>
        </p:spPr>
      </p:pic>
      <p:sp>
        <p:nvSpPr>
          <p:cNvPr id="4" name="TextBox 3">
            <a:extLst>
              <a:ext uri="{FF2B5EF4-FFF2-40B4-BE49-F238E27FC236}">
                <a16:creationId xmlns:a16="http://schemas.microsoft.com/office/drawing/2014/main" id="{015DAA00-7122-41C1-B25A-E5179236C079}"/>
              </a:ext>
            </a:extLst>
          </p:cNvPr>
          <p:cNvSpPr txBox="1"/>
          <p:nvPr/>
        </p:nvSpPr>
        <p:spPr>
          <a:xfrm>
            <a:off x="303082" y="5417252"/>
            <a:ext cx="6382805" cy="461665"/>
          </a:xfrm>
          <a:prstGeom prst="rect">
            <a:avLst/>
          </a:prstGeom>
          <a:solidFill>
            <a:schemeClr val="bg1"/>
          </a:solidFill>
        </p:spPr>
        <p:txBody>
          <a:bodyPr wrap="square" rtlCol="0">
            <a:spAutoFit/>
          </a:bodyPr>
          <a:lstStyle/>
          <a:p>
            <a:r>
              <a:rPr lang="en-US" sz="1200" b="1" u="sng" dirty="0">
                <a:highlight>
                  <a:srgbClr val="FFFF00"/>
                </a:highlight>
                <a:latin typeface="Times New Roman" panose="02020603050405020304" pitchFamily="18" charset="0"/>
                <a:cs typeface="Times New Roman" panose="02020603050405020304" pitchFamily="18" charset="0"/>
              </a:rPr>
              <a:t>Outgoing calls only </a:t>
            </a:r>
            <a:r>
              <a:rPr lang="en-US" sz="1200" b="1" dirty="0">
                <a:highlight>
                  <a:srgbClr val="FFFF00"/>
                </a:highlight>
                <a:latin typeface="Times New Roman" panose="02020603050405020304" pitchFamily="18" charset="0"/>
                <a:cs typeface="Times New Roman" panose="02020603050405020304" pitchFamily="18" charset="0"/>
              </a:rPr>
              <a:t>are reliable for location status. Any incoming calls will NOT be considered reliable information for location.</a:t>
            </a:r>
            <a:endParaRPr lang="en-GB" sz="1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78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BBBAB1-A134-400B-AFDF-78DFCF55ADDF}"/>
              </a:ext>
            </a:extLst>
          </p:cNvPr>
          <p:cNvSpPr txBox="1"/>
          <p:nvPr/>
        </p:nvSpPr>
        <p:spPr>
          <a:xfrm>
            <a:off x="443346" y="387927"/>
            <a:ext cx="6071754" cy="7294305"/>
          </a:xfrm>
          <a:prstGeom prst="rect">
            <a:avLst/>
          </a:prstGeom>
          <a:noFill/>
        </p:spPr>
        <p:txBody>
          <a:bodyPr wrap="square" rtlCol="0">
            <a:spAutoFit/>
          </a:bodyPr>
          <a:lstStyle/>
          <a:p>
            <a:pPr algn="l" rtl="0" fontAlgn="base"/>
            <a:r>
              <a:rPr lang="en-US" b="1" dirty="0">
                <a:solidFill>
                  <a:srgbClr val="000000"/>
                </a:solidFill>
                <a:latin typeface="+mj-lt"/>
              </a:rPr>
              <a:t>Written t</a:t>
            </a:r>
            <a:r>
              <a:rPr lang="en-US" sz="1800" b="1" i="0" dirty="0">
                <a:solidFill>
                  <a:srgbClr val="000000"/>
                </a:solidFill>
                <a:effectLst/>
                <a:latin typeface="+mj-lt"/>
              </a:rPr>
              <a:t>estimony 1 </a:t>
            </a:r>
            <a:r>
              <a:rPr lang="en-US" sz="1800" b="0" i="0" dirty="0">
                <a:solidFill>
                  <a:srgbClr val="000000"/>
                </a:solidFill>
                <a:effectLst/>
                <a:latin typeface="+mj-lt"/>
              </a:rPr>
              <a:t>Ex-boyfriend's friend, J: </a:t>
            </a:r>
          </a:p>
          <a:p>
            <a:pPr algn="l" rtl="0" fontAlgn="base"/>
            <a:endParaRPr lang="en-US" sz="1800" b="0" i="0" dirty="0">
              <a:solidFill>
                <a:srgbClr val="000000"/>
              </a:solidFill>
              <a:effectLst/>
              <a:latin typeface="+mj-lt"/>
            </a:endParaRPr>
          </a:p>
          <a:p>
            <a:pPr algn="l" rtl="0" fontAlgn="base"/>
            <a:r>
              <a:rPr lang="en-US" sz="1800" b="0" i="0" dirty="0">
                <a:solidFill>
                  <a:srgbClr val="000000"/>
                </a:solidFill>
                <a:effectLst/>
                <a:latin typeface="Bradley Hand ITC" panose="03070402050302030203" pitchFamily="66" charset="0"/>
              </a:rPr>
              <a:t>“It was my girlfriend’s birthday and B had said he’d help me buy her a gift. He came by my house in his car from school and picked me up to bring us to the shopping </a:t>
            </a:r>
            <a:r>
              <a:rPr lang="en-US" sz="1800" b="0" i="0" dirty="0" err="1">
                <a:solidFill>
                  <a:srgbClr val="000000"/>
                </a:solidFill>
                <a:effectLst/>
                <a:latin typeface="Bradley Hand ITC" panose="03070402050302030203" pitchFamily="66" charset="0"/>
              </a:rPr>
              <a:t>centre</a:t>
            </a:r>
            <a:r>
              <a:rPr lang="en-US" sz="1800" b="0" i="0" dirty="0">
                <a:solidFill>
                  <a:srgbClr val="000000"/>
                </a:solidFill>
                <a:effectLst/>
                <a:latin typeface="Bradley Hand ITC" panose="03070402050302030203" pitchFamily="66" charset="0"/>
              </a:rPr>
              <a:t>. On the way he told me he was going to kill H. I didn’t take it seriously but after shopping he gave me his car and mobile phone and got me to drop him back at school. He told me he was going to call me on that phone after he killed her and that I was to come meet him in his car to pick him up again. I went to my friend E’s house to hang out. </a:t>
            </a:r>
            <a:endParaRPr lang="en-US" b="0" i="0" dirty="0">
              <a:solidFill>
                <a:srgbClr val="000000"/>
              </a:solidFill>
              <a:effectLst/>
              <a:latin typeface="Bradley Hand ITC" panose="03070402050302030203" pitchFamily="66" charset="0"/>
            </a:endParaRPr>
          </a:p>
          <a:p>
            <a:pPr algn="l" rtl="0" fontAlgn="base"/>
            <a:r>
              <a:rPr lang="en-US" sz="1800" b="0" i="0" dirty="0">
                <a:solidFill>
                  <a:srgbClr val="000000"/>
                </a:solidFill>
                <a:effectLst/>
                <a:latin typeface="Bradley Hand ITC" panose="03070402050302030203" pitchFamily="66" charset="0"/>
              </a:rPr>
              <a:t>Later that day he did call and told me where to meet him. I met him in a car park and that’s when he showed me H’s body. He had put her in the boot of her car. We drove around for a while, him driving H’s car, me driving his, and then he abandoned her car. We went cruising for a bit and then he told me to drop him back off at school so that he could be seen at training for an alibi. On the way he was bragging and all proud about how he had killed H.  </a:t>
            </a:r>
            <a:endParaRPr lang="en-US" b="0" i="0" dirty="0">
              <a:solidFill>
                <a:srgbClr val="000000"/>
              </a:solidFill>
              <a:effectLst/>
              <a:latin typeface="Bradley Hand ITC" panose="03070402050302030203" pitchFamily="66" charset="0"/>
            </a:endParaRPr>
          </a:p>
          <a:p>
            <a:pPr algn="l" rtl="0" fontAlgn="base"/>
            <a:r>
              <a:rPr lang="en-US" sz="1800" b="0" i="0" dirty="0">
                <a:solidFill>
                  <a:srgbClr val="000000"/>
                </a:solidFill>
                <a:effectLst/>
                <a:latin typeface="Bradley Hand ITC" panose="03070402050302030203" pitchFamily="66" charset="0"/>
              </a:rPr>
              <a:t>I collected him again after training and we went to my friend C’s house, then B got a call from H’s family. He got worried about where he had left H’s body with her car so we went back to get it. We got shovels from my house, got H’s car and then headed to the park to bury her. We dug a shallow hole in the woods and left her there around 8pm and I got picked up by my friend E.”</a:t>
            </a:r>
            <a:endParaRPr lang="en-US" b="0" i="0" dirty="0">
              <a:solidFill>
                <a:srgbClr val="000000"/>
              </a:solidFill>
              <a:effectLst/>
              <a:latin typeface="Bradley Hand ITC" panose="03070402050302030203" pitchFamily="66" charset="0"/>
            </a:endParaRPr>
          </a:p>
        </p:txBody>
      </p:sp>
      <p:sp>
        <p:nvSpPr>
          <p:cNvPr id="3" name="TextBox 2">
            <a:extLst>
              <a:ext uri="{FF2B5EF4-FFF2-40B4-BE49-F238E27FC236}">
                <a16:creationId xmlns:a16="http://schemas.microsoft.com/office/drawing/2014/main" id="{0941D449-340D-451F-8352-033627C424AD}"/>
              </a:ext>
            </a:extLst>
          </p:cNvPr>
          <p:cNvSpPr txBox="1"/>
          <p:nvPr/>
        </p:nvSpPr>
        <p:spPr>
          <a:xfrm>
            <a:off x="0" y="0"/>
            <a:ext cx="2480744" cy="369332"/>
          </a:xfrm>
          <a:prstGeom prst="rect">
            <a:avLst/>
          </a:prstGeom>
          <a:noFill/>
        </p:spPr>
        <p:txBody>
          <a:bodyPr wrap="none" rtlCol="0">
            <a:spAutoFit/>
          </a:bodyPr>
          <a:lstStyle/>
          <a:p>
            <a:r>
              <a:rPr lang="en-US" dirty="0"/>
              <a:t>3)a) Written testimony 1</a:t>
            </a:r>
            <a:endParaRPr lang="en-GB" dirty="0"/>
          </a:p>
        </p:txBody>
      </p:sp>
    </p:spTree>
    <p:extLst>
      <p:ext uri="{BB962C8B-B14F-4D97-AF65-F5344CB8AC3E}">
        <p14:creationId xmlns:p14="http://schemas.microsoft.com/office/powerpoint/2010/main" val="303804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B05DF3-2C67-447D-915D-2C14926AAD78}"/>
              </a:ext>
            </a:extLst>
          </p:cNvPr>
          <p:cNvSpPr txBox="1"/>
          <p:nvPr/>
        </p:nvSpPr>
        <p:spPr>
          <a:xfrm>
            <a:off x="443346" y="387927"/>
            <a:ext cx="6071754" cy="4031873"/>
          </a:xfrm>
          <a:prstGeom prst="rect">
            <a:avLst/>
          </a:prstGeom>
          <a:noFill/>
        </p:spPr>
        <p:txBody>
          <a:bodyPr wrap="square" rtlCol="0">
            <a:spAutoFit/>
          </a:bodyPr>
          <a:lstStyle/>
          <a:p>
            <a:pPr algn="l" rtl="0" fontAlgn="base"/>
            <a:r>
              <a:rPr lang="en-US" b="1" dirty="0">
                <a:solidFill>
                  <a:srgbClr val="000000"/>
                </a:solidFill>
                <a:latin typeface="+mj-lt"/>
              </a:rPr>
              <a:t>Written t</a:t>
            </a:r>
            <a:r>
              <a:rPr lang="en-US" sz="1800" b="1" i="0" dirty="0">
                <a:solidFill>
                  <a:srgbClr val="000000"/>
                </a:solidFill>
                <a:effectLst/>
                <a:latin typeface="+mj-lt"/>
              </a:rPr>
              <a:t>estimony 2: </a:t>
            </a:r>
            <a:r>
              <a:rPr lang="en-US" sz="1800" b="0" i="0" dirty="0">
                <a:solidFill>
                  <a:srgbClr val="000000"/>
                </a:solidFill>
                <a:effectLst/>
                <a:latin typeface="+mj-lt"/>
              </a:rPr>
              <a:t>Ex-boyfriend, </a:t>
            </a:r>
            <a:r>
              <a:rPr lang="en-US" dirty="0">
                <a:solidFill>
                  <a:srgbClr val="000000"/>
                </a:solidFill>
                <a:latin typeface="+mj-lt"/>
              </a:rPr>
              <a:t>B</a:t>
            </a:r>
            <a:r>
              <a:rPr lang="en-US" sz="1800" b="0" i="0" dirty="0">
                <a:solidFill>
                  <a:srgbClr val="000000"/>
                </a:solidFill>
                <a:effectLst/>
                <a:latin typeface="+mj-lt"/>
              </a:rPr>
              <a:t>: </a:t>
            </a:r>
          </a:p>
          <a:p>
            <a:pPr algn="l" rtl="0" fontAlgn="base"/>
            <a:endParaRPr lang="en-US" sz="1800" b="0" i="0" dirty="0">
              <a:solidFill>
                <a:srgbClr val="000000"/>
              </a:solidFill>
              <a:effectLst/>
              <a:latin typeface="Freestyle Script" panose="030804020302050B0404" pitchFamily="66" charset="0"/>
            </a:endParaRPr>
          </a:p>
          <a:p>
            <a:pPr algn="l" rtl="0" fontAlgn="base"/>
            <a:r>
              <a:rPr lang="en-US" sz="2000" b="0" i="0" dirty="0">
                <a:solidFill>
                  <a:srgbClr val="000000"/>
                </a:solidFill>
                <a:effectLst/>
                <a:latin typeface="Freestyle Script" panose="030804020302050B0404" pitchFamily="66" charset="0"/>
              </a:rPr>
              <a:t>“It didn’t happen, none of this is true at all. I must have had a free period that morning because I know I went to J’s to check if he had bought a gift for S’ birthday, S is my friend and J's girlfriend. J said he hadn’t gotten S anything so I offered him my car to go pick her up something. I went back to school and then after school finished, I probably went to the library to use the computer before training. I would have had athletics training that day, I always go. </a:t>
            </a:r>
          </a:p>
          <a:p>
            <a:pPr algn="l" rtl="0" fontAlgn="base"/>
            <a:r>
              <a:rPr lang="en-US" sz="2000" b="0" i="0" dirty="0">
                <a:solidFill>
                  <a:srgbClr val="000000"/>
                </a:solidFill>
                <a:effectLst/>
                <a:latin typeface="Freestyle Script" panose="030804020302050B0404" pitchFamily="66" charset="0"/>
              </a:rPr>
              <a:t>I think J then picked me up from school to give me back my car and phone. We probably hung out before I went home around 7pm. I don’t remember where we went. I know I would have had to go home around 7 to go to prayers with my Dad. </a:t>
            </a:r>
          </a:p>
          <a:p>
            <a:pPr algn="l" rtl="0" fontAlgn="base"/>
            <a:r>
              <a:rPr lang="en-US" sz="2000" b="0" i="0" dirty="0">
                <a:solidFill>
                  <a:srgbClr val="000000"/>
                </a:solidFill>
                <a:effectLst/>
                <a:latin typeface="Freestyle Script" panose="030804020302050B0404" pitchFamily="66" charset="0"/>
              </a:rPr>
              <a:t>But this was 6 weeks ago, it was just a normal day, I don’t remember exactly what I was doing but I didn’t kill H!”</a:t>
            </a:r>
          </a:p>
        </p:txBody>
      </p:sp>
      <p:sp>
        <p:nvSpPr>
          <p:cNvPr id="5" name="TextBox 4">
            <a:extLst>
              <a:ext uri="{FF2B5EF4-FFF2-40B4-BE49-F238E27FC236}">
                <a16:creationId xmlns:a16="http://schemas.microsoft.com/office/drawing/2014/main" id="{F3C5D253-5E94-49FF-BFD5-2A0CFF4288E1}"/>
              </a:ext>
            </a:extLst>
          </p:cNvPr>
          <p:cNvSpPr txBox="1"/>
          <p:nvPr/>
        </p:nvSpPr>
        <p:spPr>
          <a:xfrm>
            <a:off x="0" y="0"/>
            <a:ext cx="2480744" cy="369332"/>
          </a:xfrm>
          <a:prstGeom prst="rect">
            <a:avLst/>
          </a:prstGeom>
          <a:noFill/>
        </p:spPr>
        <p:txBody>
          <a:bodyPr wrap="none" rtlCol="0">
            <a:spAutoFit/>
          </a:bodyPr>
          <a:lstStyle/>
          <a:p>
            <a:r>
              <a:rPr lang="en-US" dirty="0"/>
              <a:t>3)a) Written </a:t>
            </a:r>
            <a:r>
              <a:rPr lang="en-US"/>
              <a:t>testimony 2</a:t>
            </a:r>
            <a:endParaRPr lang="en-GB" dirty="0"/>
          </a:p>
        </p:txBody>
      </p:sp>
    </p:spTree>
    <p:extLst>
      <p:ext uri="{BB962C8B-B14F-4D97-AF65-F5344CB8AC3E}">
        <p14:creationId xmlns:p14="http://schemas.microsoft.com/office/powerpoint/2010/main" val="2341056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1509</Words>
  <Application>Microsoft Office PowerPoint</Application>
  <PresentationFormat>A4 Paper (210x297 mm)</PresentationFormat>
  <Paragraphs>207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Bradley Hand ITC</vt:lpstr>
      <vt:lpstr>Calibri</vt:lpstr>
      <vt:lpstr>Calibri Light</vt:lpstr>
      <vt:lpstr>Freestyle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D'Arcy</dc:creator>
  <cp:lastModifiedBy>April D'Arcy</cp:lastModifiedBy>
  <cp:revision>2</cp:revision>
  <dcterms:created xsi:type="dcterms:W3CDTF">2022-10-31T17:58:17Z</dcterms:created>
  <dcterms:modified xsi:type="dcterms:W3CDTF">2022-10-31T19:54:42Z</dcterms:modified>
</cp:coreProperties>
</file>